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Playfair Display"/>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7603C5-DB56-477F-8E09-3AC85E93892F}">
  <a:tblStyle styleId="{3B7603C5-DB56-477F-8E09-3AC85E9389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layfairDisplay-bold.fntdata"/><Relationship Id="rId45" Type="http://schemas.openxmlformats.org/officeDocument/2006/relationships/font" Target="fonts/PlayfairDi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layfairDisplay-boldItalic.fntdata"/><Relationship Id="rId47" Type="http://schemas.openxmlformats.org/officeDocument/2006/relationships/font" Target="fonts/PlayfairDisplay-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6aefadc6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6aefadc6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However, before we begin with the analysis, there are some data preprocessing required for the 3 traditional machine learning models, specifically data cleaning like getting rid of these conjoined words, trailing symbols and numbers, and lemmatization, where we “standardise” the different word form of the same base word as seen in the examples in the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a6df046c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a6df046c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after which, we </a:t>
            </a:r>
            <a:r>
              <a:rPr lang="en"/>
              <a:t>then conducted feature vectorisation (i.e. term frequency-inverse document frequency) which converts the individual words into vectors that the model understands.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1999a25f0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1999a25f0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move on to the </a:t>
            </a:r>
            <a:r>
              <a:rPr lang="en"/>
              <a:t>specific</a:t>
            </a:r>
            <a:r>
              <a:rPr lang="en"/>
              <a:t> datasets that we have conducted our research on. First, would be the TripAdvisor Hotel Reviews with about 20,000 reviews and a vocab size of 88,788. </a:t>
            </a:r>
            <a:r>
              <a:rPr lang="en">
                <a:solidFill>
                  <a:schemeClr val="dk1"/>
                </a:solidFill>
              </a:rPr>
              <a:t>And </a:t>
            </a:r>
            <a:r>
              <a:rPr lang="en">
                <a:solidFill>
                  <a:schemeClr val="dk1"/>
                </a:solidFill>
              </a:rPr>
              <a:t>because</a:t>
            </a:r>
            <a:r>
              <a:rPr lang="en">
                <a:solidFill>
                  <a:schemeClr val="dk1"/>
                </a:solidFill>
              </a:rPr>
              <a:t> this is </a:t>
            </a:r>
            <a:r>
              <a:rPr lang="en">
                <a:solidFill>
                  <a:schemeClr val="dk1"/>
                </a:solidFill>
              </a:rPr>
              <a:t>our training dataset, the TripAdvisor Hotel Reviews was split the data according to the table shown, 80% on training data, 10% on test data and the last 10% on validation.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information of the other four datasets, like the Amazon Fine Food Reviews, which is used for our cross domain sentiment analysis, are as shown in the slide.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1999a25f0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1999a25f0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 be wondering, why did we choose TripAdvisor Hotel Reviews as a training dataset for our cross domain sentiment analysis. Well, firstly the TripAdvisor dataset has a significant age range with reviews from people as long as they are 18 years old and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people from all over the world of different background using this platform as it is a travel site after all. This will allow the model to be trained on different forms of </a:t>
            </a:r>
            <a:r>
              <a:rPr lang="en"/>
              <a:t>describing</a:t>
            </a:r>
            <a:r>
              <a:rPr lang="en"/>
              <a:t> something is positive or negative.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 for a hotel, there are also several topics for consumers to review, for example, hotel facilities, product, food and services. This gives the model, again, multiple types of words used to describe different things.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why did we not use Amazon or the other datasets as the training dataset? Simply put, the datasets would have been too product-centric, and some are also too large to be used to train.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999a25f03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999a25f0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get to the results, there are indeed some related works to what we have done in this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instance, we found this investigation online which was conducted in 2016. The researchers conducted cross-domain sentiment analysis on datasets containing reviews and tweets.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from their research they found that the model trained on Tweets were effective on predicting the sentiment for reviews and the model trained on reviews were ineffective on predicting the sentiment for Tweets.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6aefadc6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16aefadc6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move on to our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expected, the models, all six of them, performed better for a 3-class output, i.e. the sentiment output of positive, negative and neutral. The accuracies can be seen on the next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999a25f0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1999a25f0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seen from the table on the slide, every one of the 6 models had a higher accuracy for a 3-class output, i.e. predicting sentiment of positive, negative or neutral, compared to a 5-class output, i.e. predicting a rating from 1 to 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a:t>
            </a:r>
            <a:r>
              <a:rPr lang="en"/>
              <a:t>probable </a:t>
            </a:r>
            <a:r>
              <a:rPr lang="en"/>
              <a:t>reason for this result would be that it is easier for the model to differentiate between positive and </a:t>
            </a:r>
            <a:r>
              <a:rPr lang="en"/>
              <a:t>negative</a:t>
            </a:r>
            <a:r>
              <a:rPr lang="en"/>
              <a:t> sentiment compared to differentiating between a rating of 1 and 2 or 4 and 5 as there are no specific rule on which word belong on a rating of 4 or a rating of 5, similar for 1 and 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Another probable reason would be that the scoring for the words would be very similar between words in reviews of rating 4 and 5, similar for 1 and 2, and thus we the model predicts 1, 2, 4 or 5 less accurately.</a:t>
            </a:r>
            <a:endParaRPr>
              <a:solidFill>
                <a:srgbClr val="FF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a6df046c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a6df046c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we can also look into the precisions of the various outputs. As shown in the slide above, it can be seen that the precision on average is much </a:t>
            </a:r>
            <a:r>
              <a:rPr lang="en"/>
              <a:t>higher</a:t>
            </a:r>
            <a:r>
              <a:rPr lang="en"/>
              <a:t> for the 3-class output (sentiment) </a:t>
            </a:r>
            <a:r>
              <a:rPr lang="en"/>
              <a:t>compared</a:t>
            </a:r>
            <a:r>
              <a:rPr lang="en"/>
              <a:t> to that of the 5-class output (rating)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16aefadc6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16aefadc6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research question 2, which model would perform better across different domains.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train on the TripAdvisor dataset and test on an unseen section of the same dataset, BERT performed the best out of the 6 models.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train on the TripAdvisor dataset and test on other datasets, VADER performed the best out of the 6 models for sentiment, and Random Forest </a:t>
            </a:r>
            <a:r>
              <a:rPr lang="en"/>
              <a:t>performed</a:t>
            </a:r>
            <a:r>
              <a:rPr lang="en"/>
              <a:t> the best out of the 6 models for rating.</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999a25f0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1999a25f0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closer at the instance </a:t>
            </a:r>
            <a:r>
              <a:rPr lang="en">
                <a:solidFill>
                  <a:schemeClr val="dk1"/>
                </a:solidFill>
              </a:rPr>
              <a:t>w</a:t>
            </a:r>
            <a:r>
              <a:rPr lang="en">
                <a:solidFill>
                  <a:schemeClr val="dk1"/>
                </a:solidFill>
              </a:rPr>
              <a:t>hen we train on the TripAdvisor dataset and test on an unseen section of the same dataset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As you can see from the table in the slide, for both rating and sentiment outputs, BERT performed the best with an </a:t>
            </a:r>
            <a:r>
              <a:rPr lang="en"/>
              <a:t>accuracy</a:t>
            </a:r>
            <a:r>
              <a:rPr lang="en"/>
              <a:t> of 66% for rating output and an </a:t>
            </a:r>
            <a:r>
              <a:rPr lang="en"/>
              <a:t>accuracy</a:t>
            </a:r>
            <a:r>
              <a:rPr lang="en"/>
              <a:t> of 88% for sentiment output.</a:t>
            </a:r>
            <a:endParaRPr>
              <a:solidFill>
                <a:srgbClr val="FF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6aefadc6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6aefadc6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 of all, let me introduce what is sentiment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a nutshell, what we gonna do here is to de</a:t>
            </a:r>
            <a:r>
              <a:rPr lang="en"/>
              <a:t>termine and extract the emotional tone from the 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can apply it into various fields such as </a:t>
            </a:r>
            <a:r>
              <a:rPr lang="en"/>
              <a:t>social</a:t>
            </a:r>
            <a:r>
              <a:rPr lang="en"/>
              <a:t> media comment, product reviews, news articles, etc.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1999a25f0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1999a25f0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closer at the instance </a:t>
            </a:r>
            <a:r>
              <a:rPr lang="en">
                <a:solidFill>
                  <a:schemeClr val="dk1"/>
                </a:solidFill>
              </a:rPr>
              <a:t>w</a:t>
            </a:r>
            <a:r>
              <a:rPr lang="en">
                <a:solidFill>
                  <a:schemeClr val="dk1"/>
                </a:solidFill>
              </a:rPr>
              <a:t>hen we train on the TripAdvisor dataset and test on other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found that for sentiment output, VADER had the highest average accuracy of 73.5% and SVM coming in close behind at an accuracy of 69.8%.</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1999a25f0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1999a25f0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for rating outputs, we found that Random Forest had the highest average accuracy of 50.0% and Naive Bayes coming in close behind at an accuracy of 49.0%.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16aefadc6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6aefadc6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Simon, I will be talking about a few notable observations from the results shown earlier on. Firstly, we noticed that our BERT model performed the best for our source domain, the TripAdvisor Hotel Reviews dataset, and the worst across all other datasets.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we also noticed that among the datasets from different domains, all the models had the lowest accuracy for Google Play Store Reviews.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b3839642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b3839642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performing worse: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a6df046c3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1a6df046c3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shows a comparison of the </a:t>
            </a:r>
            <a:r>
              <a:rPr lang="en"/>
              <a:t>review</a:t>
            </a:r>
            <a:r>
              <a:rPr lang="en"/>
              <a:t> lengths of all the datasets in the other domain. The diagram shows the distribution of review lengths in each dataset. The topmost chart corresponds to Google Play Store Reviews, and we can see that most of the reviews are centred around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a6df046c3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a6df046c3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Feasibility:</a:t>
            </a:r>
            <a:endParaRPr/>
          </a:p>
          <a:p>
            <a:pPr indent="-298450" lvl="0" marL="457200" rtl="0" algn="l">
              <a:spcBef>
                <a:spcPts val="0"/>
              </a:spcBef>
              <a:spcAft>
                <a:spcPts val="0"/>
              </a:spcAft>
              <a:buSzPts val="1100"/>
              <a:buChar char="-"/>
            </a:pPr>
            <a:r>
              <a:rPr lang="en"/>
              <a:t>Based on our results, feasible for the same domain (hotel reviews), and the following other domains:</a:t>
            </a:r>
            <a:endParaRPr/>
          </a:p>
          <a:p>
            <a:pPr indent="-298450" lvl="1" marL="914400" rtl="0" algn="l">
              <a:spcBef>
                <a:spcPts val="0"/>
              </a:spcBef>
              <a:spcAft>
                <a:spcPts val="0"/>
              </a:spcAft>
              <a:buSzPts val="1100"/>
              <a:buChar char="-"/>
            </a:pPr>
            <a:r>
              <a:rPr lang="en"/>
              <a:t>Food Reviews</a:t>
            </a:r>
            <a:endParaRPr/>
          </a:p>
          <a:p>
            <a:pPr indent="-298450" lvl="1" marL="914400" rtl="0" algn="l">
              <a:spcBef>
                <a:spcPts val="0"/>
              </a:spcBef>
              <a:spcAft>
                <a:spcPts val="0"/>
              </a:spcAft>
              <a:buSzPts val="1100"/>
              <a:buChar char="-"/>
            </a:pPr>
            <a:r>
              <a:rPr lang="en"/>
              <a:t>Clothing Reviews</a:t>
            </a:r>
            <a:endParaRPr/>
          </a:p>
          <a:p>
            <a:pPr indent="-298450" lvl="1" marL="914400" rtl="0" algn="l">
              <a:spcBef>
                <a:spcPts val="0"/>
              </a:spcBef>
              <a:spcAft>
                <a:spcPts val="0"/>
              </a:spcAft>
              <a:buSzPts val="1100"/>
              <a:buChar char="-"/>
            </a:pPr>
            <a:r>
              <a:rPr lang="en"/>
              <a:t>Mobile Phone Reviews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Difficulties faced: </a:t>
            </a:r>
            <a:endParaRPr/>
          </a:p>
          <a:p>
            <a:pPr indent="-298450" lvl="0" marL="457200" rtl="0" algn="l">
              <a:spcBef>
                <a:spcPts val="0"/>
              </a:spcBef>
              <a:spcAft>
                <a:spcPts val="0"/>
              </a:spcAft>
              <a:buSzPts val="1100"/>
              <a:buChar char="-"/>
            </a:pPr>
            <a:r>
              <a:rPr lang="en"/>
              <a:t>Data: Data required a considerable amount of cleaning, despite gold standard dataset on Kaggle</a:t>
            </a:r>
            <a:endParaRPr/>
          </a:p>
          <a:p>
            <a:pPr indent="-298450" lvl="0" marL="457200" rtl="0" algn="l">
              <a:spcBef>
                <a:spcPts val="0"/>
              </a:spcBef>
              <a:spcAft>
                <a:spcPts val="0"/>
              </a:spcAft>
              <a:buSzPts val="1100"/>
              <a:buChar char="-"/>
            </a:pPr>
            <a:r>
              <a:rPr lang="en"/>
              <a:t>Hardware Limitations: </a:t>
            </a:r>
            <a:endParaRPr/>
          </a:p>
          <a:p>
            <a:pPr indent="-298450" lvl="0" marL="457200" rtl="0" algn="l">
              <a:spcBef>
                <a:spcPts val="0"/>
              </a:spcBef>
              <a:spcAft>
                <a:spcPts val="0"/>
              </a:spcAft>
              <a:buSzPts val="1100"/>
              <a:buChar char="-"/>
            </a:pPr>
            <a:r>
              <a:rPr lang="en"/>
              <a:t>Difficulties in truly understanding why the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Improvements: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a6df046c3_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a6df046c3_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Feasibility:</a:t>
            </a:r>
            <a:endParaRPr/>
          </a:p>
          <a:p>
            <a:pPr indent="-298450" lvl="0" marL="457200" rtl="0" algn="l">
              <a:spcBef>
                <a:spcPts val="0"/>
              </a:spcBef>
              <a:spcAft>
                <a:spcPts val="0"/>
              </a:spcAft>
              <a:buSzPts val="1100"/>
              <a:buChar char="-"/>
            </a:pPr>
            <a:r>
              <a:rPr lang="en"/>
              <a:t>Based on our results, feasible for the same domain (hotel reviews), and the following other domains:</a:t>
            </a:r>
            <a:endParaRPr/>
          </a:p>
          <a:p>
            <a:pPr indent="-298450" lvl="1" marL="914400" rtl="0" algn="l">
              <a:spcBef>
                <a:spcPts val="0"/>
              </a:spcBef>
              <a:spcAft>
                <a:spcPts val="0"/>
              </a:spcAft>
              <a:buSzPts val="1100"/>
              <a:buChar char="-"/>
            </a:pPr>
            <a:r>
              <a:rPr lang="en"/>
              <a:t>Food Reviews</a:t>
            </a:r>
            <a:endParaRPr/>
          </a:p>
          <a:p>
            <a:pPr indent="-298450" lvl="1" marL="914400" rtl="0" algn="l">
              <a:spcBef>
                <a:spcPts val="0"/>
              </a:spcBef>
              <a:spcAft>
                <a:spcPts val="0"/>
              </a:spcAft>
              <a:buSzPts val="1100"/>
              <a:buChar char="-"/>
            </a:pPr>
            <a:r>
              <a:rPr lang="en"/>
              <a:t>Clothing Reviews</a:t>
            </a:r>
            <a:endParaRPr/>
          </a:p>
          <a:p>
            <a:pPr indent="-298450" lvl="1" marL="914400" rtl="0" algn="l">
              <a:spcBef>
                <a:spcPts val="0"/>
              </a:spcBef>
              <a:spcAft>
                <a:spcPts val="0"/>
              </a:spcAft>
              <a:buSzPts val="1100"/>
              <a:buChar char="-"/>
            </a:pPr>
            <a:r>
              <a:rPr lang="en"/>
              <a:t>Mobile Phone Reviews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Difficulties faced: </a:t>
            </a:r>
            <a:endParaRPr/>
          </a:p>
          <a:p>
            <a:pPr indent="-298450" lvl="0" marL="457200" rtl="0" algn="l">
              <a:spcBef>
                <a:spcPts val="0"/>
              </a:spcBef>
              <a:spcAft>
                <a:spcPts val="0"/>
              </a:spcAft>
              <a:buSzPts val="1100"/>
              <a:buChar char="-"/>
            </a:pPr>
            <a:r>
              <a:rPr lang="en"/>
              <a:t>Data: Data required a considerable amount of cleaning, despite gold standard dataset on Kaggle</a:t>
            </a:r>
            <a:endParaRPr/>
          </a:p>
          <a:p>
            <a:pPr indent="-298450" lvl="0" marL="457200" rtl="0" algn="l">
              <a:spcBef>
                <a:spcPts val="0"/>
              </a:spcBef>
              <a:spcAft>
                <a:spcPts val="0"/>
              </a:spcAft>
              <a:buSzPts val="1100"/>
              <a:buChar char="-"/>
            </a:pPr>
            <a:r>
              <a:rPr lang="en"/>
              <a:t>Hardware Limitations: </a:t>
            </a:r>
            <a:endParaRPr/>
          </a:p>
          <a:p>
            <a:pPr indent="-298450" lvl="0" marL="457200" rtl="0" algn="l">
              <a:spcBef>
                <a:spcPts val="0"/>
              </a:spcBef>
              <a:spcAft>
                <a:spcPts val="0"/>
              </a:spcAft>
              <a:buSzPts val="1100"/>
              <a:buChar char="-"/>
            </a:pPr>
            <a:r>
              <a:rPr lang="en"/>
              <a:t>Difficulties in truly understanding why the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Improvements: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1999a25f0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1999a25f0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1999a25f0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1999a25f0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1999a25f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1999a25f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d91d9c2dec6f3a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d91d9c2dec6f3a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And generally, </a:t>
            </a:r>
            <a:r>
              <a:rPr lang="en"/>
              <a:t>there are</a:t>
            </a:r>
            <a:r>
              <a:rPr lang="en"/>
              <a:t> 3 types of sentiment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first one is the rule-based analysis, here we use the preset rule or guideline to identify the sentiment of the 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second type is the machine learning, which can be classified into two types: Traditional Machine Learning and Deep Learning.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traditional machine learning, the algorithms </a:t>
            </a:r>
            <a:r>
              <a:rPr lang="en"/>
              <a:t>are</a:t>
            </a:r>
            <a:r>
              <a:rPr lang="en"/>
              <a:t> mainly based on the mathematics model while </a:t>
            </a:r>
            <a:r>
              <a:rPr lang="en"/>
              <a:t>in deep</a:t>
            </a:r>
            <a:r>
              <a:rPr lang="en"/>
              <a:t> learning, we use the neural network to deal with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lastly, is the hybrid one, here we analyse using a model but we also have a preset guideline and rule to help with it.</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1b38396429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1b38396429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16aefadc6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16aefadc6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project, we utilised 6 models as shown here. We have 4 traditional machine learning models,namely: Random Forest, Decision Tree Support Vector Machine (or SVM) and Naive Bayes.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have 2 non-traditional machine learning models, namely: </a:t>
            </a:r>
            <a:r>
              <a:rPr lang="en"/>
              <a:t>Bidirectional</a:t>
            </a:r>
            <a:r>
              <a:rPr lang="en"/>
              <a:t> Encoder Representations from Transformers (or BERT) and Valance Aware Dictionary for Sentiment Reasoning (or VADER).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For the three traditional models, our data would require some preprocessing like feature vectorising and lemmatisation. We will talk more about this later 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onto the three traditional machine learning models.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random forest is a type of machine learning algorithms that is used for both classification and regression tasks. It is an ensemble learning method that combines multiple decision trees to make predictions.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Random Forest works by constructing a large number of decision trees on randomly selected subsets of the training data. Each decision tree in the random forest is built independently using a different subset of the training data and a random subset of the features. The final prediction is then made by aggregating the predictions of all the decision trees in the forest.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the Support Vector Machine (SVM) is a supervised machine learning algorithm that is also used for classification and regression tasks. It works by constructing a hyperplane or a set of hyperplanes that can be used to separate data into different classes. SVM finds the optimal hyperplane by maximizing the margin between the hyperplane and the nearest data points of each class.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Naive Bayes. This is a probabilistic machine learning algorithm that is widely used for classification tasks, such as spam filtering, sentiment analysis, and document classification. It is based on Bayes' theorem and assumes that the features are independent of each other, hence the term "naive".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Naive Bayes works by calculating the probability of a given data point belonging to each class, based on the probabilities of the features. It uses Bayes' theorem to calculate the posterior probability of a class given the data point and the prior probability of the class. The class with the highest posterior probability is then selected as the predicted class for the data point.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16aefadc6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16aefadc6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three traditional models, our data would require some </a:t>
            </a:r>
            <a:r>
              <a:rPr lang="en"/>
              <a:t>preprocessing like feature vectorising and </a:t>
            </a:r>
            <a:r>
              <a:rPr lang="en"/>
              <a:t>lemmatization</a:t>
            </a:r>
            <a:r>
              <a:rPr lang="en"/>
              <a:t>. We will talk more about this later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onto the three models.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random forest is a type of machine learning algorithms that is used for both classification and regression tasks. It is an </a:t>
            </a:r>
            <a:r>
              <a:rPr lang="en"/>
              <a:t>ensemble learning method that combines multiple decision trees to make predictions.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Random Forest works by constructing a large number of decision trees on randomly selected subsets of the training data. Each decision tree in the random forest is built independently using a different subset of the training data and a random subset of the features. The final prediction is then made by aggregating the predictions of all the decision trees in the forest.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the Support Vector Machine (SVM) is a supervised machine learning algorithm that is also used for classification and regression tasks. It works by constructing a hyperplane or a set of hyperplanes that can be used to separate data into different classes. SVM finds the optimal hyperplane by maximizing the margin between the hyperplane and the nearest data points of each class.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Lastly, Naive Bayes. This is a probabilistic machine learning algorithm that is widely used for classification tasks, such as spam filtering, sentiment analysis, and document classification. It is based on Bayes' theorem and assumes that the features are independent of each other, hence the term "naive".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Naive Bayes works by calculating the probability of a given data point belonging to each class, based on the probabilities of the features. It uses Bayes' theorem to calculate the posterior probability of a class given the data point and the prior probability of the class. The class with the highest posterior probability is then selected as the predicted class for the data point.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16aefadc6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16aefadc6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we move on to the </a:t>
            </a:r>
            <a:r>
              <a:rPr lang="en"/>
              <a:t>Bidirectional Encoder Representations from Transformers (or BERT). This model is a pre-trained language model developed by Google's AI research team.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is a deep neural network that is trained on a large amount of textual data to understand the natural language of the text and is based on the Transformer architecture, which is a type of neural network that is designed to process sequential data, such as natural language.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BERT is pre-trained on a large corpus of text data using a technique called unsupervised learning. During the pre-training process, BERT learns to understand the relationships between words and the context in which they are used.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enables BERT to perform a wide range of natural language processing tasks, such as sentiment analysis, text classification, and question answering.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BERT also does not require any data preprocessing and feature selection.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16aefadc6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16aefadc6b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Lastly, we have the </a:t>
            </a:r>
            <a:r>
              <a:rPr lang="en">
                <a:solidFill>
                  <a:schemeClr val="dk1"/>
                </a:solidFill>
              </a:rPr>
              <a:t>Valence Aware Dictionary and sEntiment Reasoner (or </a:t>
            </a:r>
            <a:r>
              <a:rPr lang="en"/>
              <a:t>VADER). It is a rule-based sentiment analysis tool developed by researchers at the Georgia Institute of Technology. It is designed to analyze the sentiment of text, especially social media content, by taking into account the context and intensity of the language used.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VADER uses a lexicon of words and phrases with predetermined sentiment scores, such as positive, negative, or neutral. The tool also takes into account grammatical and syntactical rules, such as punctuation and capitalization, to improve its accuracy. VADER assigns sentiment scores to each sentence in a given text, indicating the overall positive or negative sentiment of the 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1999a25f0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1999a25f0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1999a25f0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1999a25f0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1999a25f0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1999a25f0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it is worth noting that for Naive Bayes, the results omitted the rating of 2 and 3.</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16aefadc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16aefadc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999a25f03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999a25f0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let we go deeply,</a:t>
            </a:r>
            <a:r>
              <a:rPr lang="en"/>
              <a:t> what is cross-domain sentiment anal</a:t>
            </a:r>
            <a:r>
              <a:rPr lang="en"/>
              <a:t>ysis? Here we have an explicit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train the model using a source data, here we use</a:t>
            </a:r>
            <a:r>
              <a:rPr lang="en"/>
              <a:t> the reviews in TripAdvisor, then we use this model to deal with the text from the other fields, that’s a kinda cross-domain sentiment analysis. For example, we can use this model to analyse and predict the sentiment from the reddit comments of the computer brand. That’s a kinda implementation of this method.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a6df046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a6df046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utilises 6 models as shown here</a:t>
            </a:r>
            <a:r>
              <a:rPr lang="en"/>
              <a:t>. For easier understanding, we classify them into traditional and non-traditional ML models. We have 4 traditional machine learning models, namely: Naive Bayes, Decision Tree, Random Forest and Support Vector Machine (or SVM).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have 2 non-traditional machine learning models, namely: Bidirectional Encoder Representations from Transformers (or BERT) and Valence Aware Dictionary for Sentiment Reasoning (or VADER).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onto the four traditional machine learning models.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random forest is a type of machine learning algorithms that is used for both classification and regression tasks. It is an ensemble learning method that combines multiple decision trees to make predictions.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Random Forest works by constructing a large number of decision trees on randomly selected subsets of the training data. Each decision tree in the random forest is built independently using a different subset of the training data and a random subset of the features. The final prediction is then made by aggregating the predictions of all the decision trees in the forest.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the Support Vector Machine (SVM) is a supervised machine learning algorithm that is also used for classification and regression tasks. It works by constructing a hyperplane or a set of hyperplanes that can be used to separate data into different classes. SVM finds the optimal hyperplane by maximizing the margin between the hyperplane and the nearest data points of each class.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Naive Bayes. This is a probabilistic machine learning algorithm that is widely used for classification tasks, such as spam filtering, sentiment analysis, and document classification. It is based on Bayes' theorem and assumes that the features are independent of each other, hence the term "naive".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Naive Bayes works by calculating the probability of a given data point belonging to each class, based on the probabilities of the features. It uses Bayes' theorem to calculate the posterior probability of a class given the data point and the prior probability of the class. The class with the highest posterior probability is then selected as the predicted class for the data point.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6aefadc6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6aefadc6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move on to our main focus of this project. With this project, we try to answer the two questions shown on this slide.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ask if models perform better in predicting a 5-class output of rating one to five or would models perform better when predicting a 3-class output, i.e. the sentiment output of positive, negative or neutral.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try to figure out which model would perform better across different domains.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6aefadc6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6aefadc6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different domains? You might be wondering. Well we would like to firstly find out which model performs best when trained on one dataset like TripAdvisor Hotel Reviews, and tested on an unseen section of the same dataset, TripAdvisor Hotel Reviews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would also like to find out which model performs best when trained on one dataset, TripAdvisor Hotel Reviews, and tested on an entirely </a:t>
            </a:r>
            <a:r>
              <a:rPr lang="en"/>
              <a:t>different dataset like Amazon Fine Food Reviews for example.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6aefadc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6aefadc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research question 1, we hypothesise that across all models, the performance would be better for a 3-class output i.e. a sentiment output of “Positive/Negative/Neutral” compared to a 3-class output of one to five.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One </a:t>
            </a:r>
            <a:r>
              <a:rPr lang="en">
                <a:solidFill>
                  <a:schemeClr val="dk1"/>
                </a:solidFill>
              </a:rPr>
              <a:t>reason for this hypothesis would be that it is easier for the model to differentiate between positive and negative sentiment compared to differentiating between a rating of 1 and 2 or 4 and 5 as there are no specific rule on which positive word belong on a rating of 4 or a rating of 5, similarly which negative word belongs to 1 and 2.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6aefadc6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16aefadc6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for research question 2, we expect the Support Vector Machine (SVM) to be the best performing model for TripAdvisor data where we train and test on the same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BERT to be the best performing model for both sentiment and rating when we train on one dataset and test on another. This is </a:t>
            </a:r>
            <a:r>
              <a:rPr lang="en"/>
              <a:t>because</a:t>
            </a:r>
            <a:r>
              <a:rPr lang="en"/>
              <a:t> </a:t>
            </a:r>
            <a:r>
              <a:rPr lang="en"/>
              <a:t>BERT is trained on a much larger corpus than our own, we expect that this model would perform better for other datasets.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036200" y="748800"/>
            <a:ext cx="70716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343250" y="992700"/>
            <a:ext cx="64575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620300" y="1627200"/>
            <a:ext cx="5903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1620300" y="3266925"/>
            <a:ext cx="5903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1" Type="http://schemas.openxmlformats.org/officeDocument/2006/relationships/hyperlink" Target="https://www.tibco.com/reference-center/what-is-a-random-forest" TargetMode="External"/><Relationship Id="rId10" Type="http://schemas.openxmlformats.org/officeDocument/2006/relationships/hyperlink" Target="https://www.starwars.com/databank/darth-vader" TargetMode="External"/><Relationship Id="rId13" Type="http://schemas.openxmlformats.org/officeDocument/2006/relationships/hyperlink" Target="https://www.analyticsvidhya.com/blog/2022/03/building-naive-bayes-classifier-from-scratch-to-perform-sentiment-analysis/" TargetMode="External"/><Relationship Id="rId12" Type="http://schemas.openxmlformats.org/officeDocument/2006/relationships/hyperlink" Target="https://towardsdatascience.com/svm-feature-selection-and-kernels-840781cc1a6c" TargetMode="External"/><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tripadvisor.com/Hotels-g664891-Macau-Hotels.html" TargetMode="External"/><Relationship Id="rId4" Type="http://schemas.openxmlformats.org/officeDocument/2006/relationships/hyperlink" Target="https://toppandigital.com/us/blog-usa/machine-translation-multilingual-sentiment-analysis-projects/" TargetMode="External"/><Relationship Id="rId9" Type="http://schemas.openxmlformats.org/officeDocument/2006/relationships/hyperlink" Target="https://devopedia.org/bert-language-model" TargetMode="External"/><Relationship Id="rId15" Type="http://schemas.openxmlformats.org/officeDocument/2006/relationships/hyperlink" Target="https://www.reddit.com/r/datasets/" TargetMode="External"/><Relationship Id="rId14" Type="http://schemas.openxmlformats.org/officeDocument/2006/relationships/hyperlink" Target="https://www.datameer.com/blog/what-is-a-semantic-layer/" TargetMode="External"/><Relationship Id="rId16" Type="http://schemas.openxmlformats.org/officeDocument/2006/relationships/hyperlink" Target="https://www.efilecabinet.com/efficiency-vs-productivity/" TargetMode="External"/><Relationship Id="rId5" Type="http://schemas.openxmlformats.org/officeDocument/2006/relationships/hyperlink" Target="https://www.britannica.com/summary/dictionary" TargetMode="External"/><Relationship Id="rId6" Type="http://schemas.openxmlformats.org/officeDocument/2006/relationships/hyperlink" Target="https://www.atriainnovation.com/en/machine-learning-in-industry/" TargetMode="External"/><Relationship Id="rId7" Type="http://schemas.openxmlformats.org/officeDocument/2006/relationships/hyperlink" Target="https://www.guru99.com/machine-learning-vs-deep-learning.html" TargetMode="External"/><Relationship Id="rId8" Type="http://schemas.openxmlformats.org/officeDocument/2006/relationships/hyperlink" Target="https://www.reddit.com/r/roomba/comments/onp8it/thoughts_on_i7_in_2021/" TargetMode="External"/></Relationships>
</file>

<file path=ppt/slides/_rels/slide29.xml.rels><?xml version="1.0" encoding="UTF-8" standalone="yes"?><Relationships xmlns="http://schemas.openxmlformats.org/package/2006/relationships"><Relationship Id="rId11" Type="http://schemas.openxmlformats.org/officeDocument/2006/relationships/hyperlink" Target="https://www.freepnglogos.com/pics/play-store-logo" TargetMode="External"/><Relationship Id="rId10" Type="http://schemas.openxmlformats.org/officeDocument/2006/relationships/hyperlink" Target="https://docs.smartly.ai/docs/lemmatisation" TargetMode="External"/><Relationship Id="rId12" Type="http://schemas.openxmlformats.org/officeDocument/2006/relationships/hyperlink" Target="https://ieeexplore.ieee.org/document/7785737" TargetMode="External"/><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marketcircle.blog/3-strategies-to-create-emotional-connections-with-your-customers/" TargetMode="External"/><Relationship Id="rId4" Type="http://schemas.openxmlformats.org/officeDocument/2006/relationships/hyperlink" Target="https://play.google.com/store/apps/details?id=com.keanu.score7dias&amp;hl=sv&amp;gl=US&amp;pli=1" TargetMode="External"/><Relationship Id="rId9" Type="http://schemas.openxmlformats.org/officeDocument/2006/relationships/hyperlink" Target="https://www.freecodecamp.org/news/how-to-process-textual-data-using-tf-idf-in-python-cd2bbc0a94a3/" TargetMode="External"/><Relationship Id="rId5" Type="http://schemas.openxmlformats.org/officeDocument/2006/relationships/hyperlink" Target="https://jr.brainpop.com/readingandwriting/word/homonyms/" TargetMode="External"/><Relationship Id="rId6" Type="http://schemas.openxmlformats.org/officeDocument/2006/relationships/hyperlink" Target="https://logos-world.net/tripadvisor-logo/" TargetMode="External"/><Relationship Id="rId7" Type="http://schemas.openxmlformats.org/officeDocument/2006/relationships/hyperlink" Target="https://1000logos.net/amazon-logo/" TargetMode="External"/><Relationship Id="rId8" Type="http://schemas.openxmlformats.org/officeDocument/2006/relationships/hyperlink" Target="https://swe.voicetome.com/have-a-ques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starwars.com/databank/darth-vader" TargetMode="External"/><Relationship Id="rId4" Type="http://schemas.openxmlformats.org/officeDocument/2006/relationships/hyperlink" Target="https://open.spotify.com/artist/1T8DNeUI0R8aw3GNwvqeax" TargetMode="External"/><Relationship Id="rId5" Type="http://schemas.openxmlformats.org/officeDocument/2006/relationships/hyperlink" Target="https://www.vectorstock.com/royalty-free-vector/cleaning-spray-vector-20791531" TargetMode="External"/><Relationship Id="rId6" Type="http://schemas.openxmlformats.org/officeDocument/2006/relationships/hyperlink" Target="https://pngtree.com/freepng/physical-gold-bar-cartoon-golden-vector_5417513.html" TargetMode="External"/><Relationship Id="rId7" Type="http://schemas.openxmlformats.org/officeDocument/2006/relationships/hyperlink" Target="https://cdn.mos.cms.futurecdn.net/7hjK4KWbPHLiyR9CgFUbGR.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3.png"/><Relationship Id="rId9"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17.png"/><Relationship Id="rId8"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1" Type="http://schemas.openxmlformats.org/officeDocument/2006/relationships/hyperlink" Target="https://depositphotos.com/60499021/stock-illustration-crazy-machine-showing-input-and.html" TargetMode="External"/><Relationship Id="rId10" Type="http://schemas.openxmlformats.org/officeDocument/2006/relationships/hyperlink" Target="https://www.treehugger.com/woods-vs-forest-5182505" TargetMode="External"/><Relationship Id="rId13" Type="http://schemas.openxmlformats.org/officeDocument/2006/relationships/hyperlink" Target="https://www.tibco.com/reference-center/what-is-a-random-forest" TargetMode="External"/><Relationship Id="rId12" Type="http://schemas.openxmlformats.org/officeDocument/2006/relationships/hyperlink" Target="https://hackr.io/blog/top-steps-to-learn-naive-bayes-algorithm" TargetMode="External"/><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tripadvisor.com/Hotels-g664891-Macau-Hotels.html" TargetMode="External"/><Relationship Id="rId4" Type="http://schemas.openxmlformats.org/officeDocument/2006/relationships/hyperlink" Target="https://toppandigital.com/us/blog-usa/machine-translation-multilingual-sentiment-analysis-projects/" TargetMode="External"/><Relationship Id="rId9" Type="http://schemas.openxmlformats.org/officeDocument/2006/relationships/hyperlink" Target="https://www.starwars.com/databank/darth-vader" TargetMode="External"/><Relationship Id="rId15" Type="http://schemas.openxmlformats.org/officeDocument/2006/relationships/hyperlink" Target="https://www.analyticsvidhya.com/blog/2022/03/building-naive-bayes-classifier-from-scratch-to-perform-sentiment-analysis/" TargetMode="External"/><Relationship Id="rId14" Type="http://schemas.openxmlformats.org/officeDocument/2006/relationships/hyperlink" Target="https://towardsdatascience.com/svm-feature-selection-and-kernels-840781cc1a6c" TargetMode="External"/><Relationship Id="rId17" Type="http://schemas.openxmlformats.org/officeDocument/2006/relationships/hyperlink" Target="https://www.reddit.com/r/datasets/" TargetMode="External"/><Relationship Id="rId16" Type="http://schemas.openxmlformats.org/officeDocument/2006/relationships/hyperlink" Target="https://www.datameer.com/blog/what-is-a-semantic-layer/" TargetMode="External"/><Relationship Id="rId5" Type="http://schemas.openxmlformats.org/officeDocument/2006/relationships/hyperlink" Target="https://www.britannica.com/summary/dictionary" TargetMode="External"/><Relationship Id="rId6" Type="http://schemas.openxmlformats.org/officeDocument/2006/relationships/hyperlink" Target="https://www.atriainnovation.com/en/machine-learning-in-industry/" TargetMode="External"/><Relationship Id="rId18" Type="http://schemas.openxmlformats.org/officeDocument/2006/relationships/hyperlink" Target="https://www.efilecabinet.com/efficiency-vs-productivity/" TargetMode="External"/><Relationship Id="rId7" Type="http://schemas.openxmlformats.org/officeDocument/2006/relationships/hyperlink" Target="https://www.guru99.com/machine-learning-vs-deep-learning.html" TargetMode="External"/><Relationship Id="rId8" Type="http://schemas.openxmlformats.org/officeDocument/2006/relationships/hyperlink" Target="https://open.spotify.com/artist/1T8DNeUI0R8aw3GNwvqea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620300" y="1223175"/>
            <a:ext cx="5903400" cy="1015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Cross-Domain Sentiment Analysis Using Hotel Reviews</a:t>
            </a:r>
            <a:endParaRPr/>
          </a:p>
        </p:txBody>
      </p:sp>
      <p:sp>
        <p:nvSpPr>
          <p:cNvPr id="60" name="Google Shape;60;p13"/>
          <p:cNvSpPr txBox="1"/>
          <p:nvPr>
            <p:ph idx="1" type="subTitle"/>
          </p:nvPr>
        </p:nvSpPr>
        <p:spPr>
          <a:xfrm>
            <a:off x="1503150" y="2908850"/>
            <a:ext cx="6137700" cy="1059600"/>
          </a:xfrm>
          <a:prstGeom prst="rect">
            <a:avLst/>
          </a:prstGeom>
        </p:spPr>
        <p:txBody>
          <a:bodyPr anchorCtr="0" anchor="b" bIns="91425" lIns="91425" spcFirstLastPara="1" rIns="91425" wrap="square" tIns="91425">
            <a:normAutofit lnSpcReduction="10000"/>
          </a:bodyPr>
          <a:lstStyle/>
          <a:p>
            <a:pPr indent="0" lvl="0" marL="0" rtl="0" algn="ctr">
              <a:lnSpc>
                <a:spcPct val="115000"/>
              </a:lnSpc>
              <a:spcBef>
                <a:spcPts val="0"/>
              </a:spcBef>
              <a:spcAft>
                <a:spcPts val="0"/>
              </a:spcAft>
              <a:buNone/>
            </a:pPr>
            <a:r>
              <a:rPr b="0" lang="en" u="sng">
                <a:latin typeface="Lato"/>
                <a:ea typeface="Lato"/>
                <a:cs typeface="Lato"/>
                <a:sym typeface="Lato"/>
              </a:rPr>
              <a:t>Naive Boyes</a:t>
            </a:r>
            <a:endParaRPr b="0">
              <a:latin typeface="Lato"/>
              <a:ea typeface="Lato"/>
              <a:cs typeface="Lato"/>
              <a:sym typeface="Lato"/>
            </a:endParaRPr>
          </a:p>
          <a:p>
            <a:pPr indent="0" lvl="0" marL="0" rtl="0" algn="ctr">
              <a:lnSpc>
                <a:spcPct val="115000"/>
              </a:lnSpc>
              <a:spcBef>
                <a:spcPts val="0"/>
              </a:spcBef>
              <a:spcAft>
                <a:spcPts val="0"/>
              </a:spcAft>
              <a:buNone/>
            </a:pPr>
            <a:r>
              <a:rPr b="0" lang="en">
                <a:latin typeface="Lato"/>
                <a:ea typeface="Lato"/>
                <a:cs typeface="Lato"/>
                <a:sym typeface="Lato"/>
              </a:rPr>
              <a:t>Aloysius (aloli333), Andrei (andpl509), Daniel (danhu849), Nicholas (nicya941), Simon (simah964), Sio (kuesi912)</a:t>
            </a:r>
            <a:endParaRPr b="0">
              <a:latin typeface="Lato"/>
              <a:ea typeface="Lato"/>
              <a:cs typeface="Lato"/>
              <a:sym typeface="Lato"/>
            </a:endParaRPr>
          </a:p>
        </p:txBody>
      </p:sp>
      <p:sp>
        <p:nvSpPr>
          <p:cNvPr id="61" name="Google Shape;61;p1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4" name="Google Shape;184;p22"/>
          <p:cNvSpPr/>
          <p:nvPr/>
        </p:nvSpPr>
        <p:spPr>
          <a:xfrm>
            <a:off x="414525" y="1112775"/>
            <a:ext cx="4867800" cy="282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type="title"/>
          </p:nvPr>
        </p:nvSpPr>
        <p:spPr>
          <a:xfrm>
            <a:off x="311700" y="391350"/>
            <a:ext cx="8520600" cy="626100"/>
          </a:xfrm>
          <a:prstGeom prst="rect">
            <a:avLst/>
          </a:prstGeom>
          <a:solidFill>
            <a:srgbClr val="E2E6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186" name="Google Shape;186;p22"/>
          <p:cNvSpPr txBox="1"/>
          <p:nvPr/>
        </p:nvSpPr>
        <p:spPr>
          <a:xfrm>
            <a:off x="507050" y="1184875"/>
            <a:ext cx="23208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comfortable.however</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outstanding.i</a:t>
            </a:r>
            <a:endParaRPr>
              <a:latin typeface="Lato"/>
              <a:ea typeface="Lato"/>
              <a:cs typeface="Lato"/>
              <a:sym typeface="Lato"/>
            </a:endParaRPr>
          </a:p>
        </p:txBody>
      </p:sp>
      <p:sp>
        <p:nvSpPr>
          <p:cNvPr id="187" name="Google Shape;187;p22"/>
          <p:cNvSpPr txBox="1"/>
          <p:nvPr/>
        </p:nvSpPr>
        <p:spPr>
          <a:xfrm>
            <a:off x="507050" y="2157150"/>
            <a:ext cx="2320800" cy="77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a</a:t>
            </a:r>
            <a:r>
              <a:rPr lang="en" sz="1050">
                <a:highlight>
                  <a:srgbClr val="FFFFFF"/>
                </a:highlight>
              </a:rPr>
              <a:t>ppreciated,</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bad-</a:t>
            </a:r>
            <a:endParaRPr sz="1050">
              <a:highlight>
                <a:srgbClr val="FFFFFF"/>
              </a:highlight>
            </a:endParaRPr>
          </a:p>
          <a:p>
            <a:pPr indent="0" lvl="0" marL="0" rtl="0" algn="ctr">
              <a:spcBef>
                <a:spcPts val="0"/>
              </a:spcBef>
              <a:spcAft>
                <a:spcPts val="0"/>
              </a:spcAft>
              <a:buNone/>
            </a:pPr>
            <a:r>
              <a:t/>
            </a:r>
            <a:endParaRPr>
              <a:latin typeface="Lato"/>
              <a:ea typeface="Lato"/>
              <a:cs typeface="Lato"/>
              <a:sym typeface="Lato"/>
            </a:endParaRPr>
          </a:p>
        </p:txBody>
      </p:sp>
      <p:sp>
        <p:nvSpPr>
          <p:cNvPr id="188" name="Google Shape;188;p22"/>
          <p:cNvSpPr txBox="1"/>
          <p:nvPr/>
        </p:nvSpPr>
        <p:spPr>
          <a:xfrm>
            <a:off x="507050" y="3129425"/>
            <a:ext cx="2320800" cy="77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2004</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1962 2006</a:t>
            </a:r>
            <a:endParaRPr sz="1050">
              <a:highlight>
                <a:srgbClr val="FFFFFF"/>
              </a:highlight>
            </a:endParaRPr>
          </a:p>
          <a:p>
            <a:pPr indent="0" lvl="0" marL="0" rtl="0" algn="ctr">
              <a:spcBef>
                <a:spcPts val="0"/>
              </a:spcBef>
              <a:spcAft>
                <a:spcPts val="0"/>
              </a:spcAft>
              <a:buNone/>
            </a:pPr>
            <a:r>
              <a:t/>
            </a:r>
            <a:endParaRPr>
              <a:latin typeface="Lato"/>
              <a:ea typeface="Lato"/>
              <a:cs typeface="Lato"/>
              <a:sym typeface="Lato"/>
            </a:endParaRPr>
          </a:p>
        </p:txBody>
      </p:sp>
      <p:grpSp>
        <p:nvGrpSpPr>
          <p:cNvPr id="189" name="Google Shape;189;p22"/>
          <p:cNvGrpSpPr/>
          <p:nvPr/>
        </p:nvGrpSpPr>
        <p:grpSpPr>
          <a:xfrm>
            <a:off x="5689450" y="2783825"/>
            <a:ext cx="3287450" cy="1089900"/>
            <a:chOff x="4837250" y="2571750"/>
            <a:chExt cx="3287450" cy="1089900"/>
          </a:xfrm>
        </p:grpSpPr>
        <p:sp>
          <p:nvSpPr>
            <p:cNvPr id="190" name="Google Shape;190;p22"/>
            <p:cNvSpPr txBox="1"/>
            <p:nvPr/>
          </p:nvSpPr>
          <p:spPr>
            <a:xfrm>
              <a:off x="4837250" y="2571750"/>
              <a:ext cx="2320800" cy="108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changing</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changed</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c</a:t>
              </a:r>
              <a:r>
                <a:rPr lang="en" sz="1050">
                  <a:highlight>
                    <a:srgbClr val="FFFFFF"/>
                  </a:highlight>
                </a:rPr>
                <a:t>hange</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c</a:t>
              </a:r>
              <a:r>
                <a:rPr lang="en" sz="1050">
                  <a:highlight>
                    <a:srgbClr val="FFFFFF"/>
                  </a:highlight>
                </a:rPr>
                <a:t>hanger</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changes</a:t>
              </a:r>
              <a:endParaRPr>
                <a:latin typeface="Lato"/>
                <a:ea typeface="Lato"/>
                <a:cs typeface="Lato"/>
                <a:sym typeface="Lato"/>
              </a:endParaRPr>
            </a:p>
          </p:txBody>
        </p:sp>
        <p:sp>
          <p:nvSpPr>
            <p:cNvPr id="191" name="Google Shape;191;p22"/>
            <p:cNvSpPr/>
            <p:nvPr/>
          </p:nvSpPr>
          <p:spPr>
            <a:xfrm>
              <a:off x="5694175" y="2862300"/>
              <a:ext cx="1536900" cy="43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txBox="1"/>
            <p:nvPr/>
          </p:nvSpPr>
          <p:spPr>
            <a:xfrm>
              <a:off x="7364500" y="2908800"/>
              <a:ext cx="7602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50">
                  <a:highlight>
                    <a:srgbClr val="FFFFFF"/>
                  </a:highlight>
                </a:rPr>
                <a:t>change</a:t>
              </a:r>
              <a:endParaRPr/>
            </a:p>
          </p:txBody>
        </p:sp>
      </p:grpSp>
      <p:sp>
        <p:nvSpPr>
          <p:cNvPr id="193" name="Google Shape;193;p22"/>
          <p:cNvSpPr/>
          <p:nvPr/>
        </p:nvSpPr>
        <p:spPr>
          <a:xfrm>
            <a:off x="2103750" y="1244450"/>
            <a:ext cx="1536900" cy="43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txBox="1"/>
          <p:nvPr/>
        </p:nvSpPr>
        <p:spPr>
          <a:xfrm>
            <a:off x="3830525" y="1184875"/>
            <a:ext cx="15369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comfortable however</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outstanding i</a:t>
            </a:r>
            <a:endParaRPr sz="1050">
              <a:highlight>
                <a:srgbClr val="FFFFFF"/>
              </a:highlight>
            </a:endParaRPr>
          </a:p>
        </p:txBody>
      </p:sp>
      <p:sp>
        <p:nvSpPr>
          <p:cNvPr id="195" name="Google Shape;195;p22"/>
          <p:cNvSpPr txBox="1"/>
          <p:nvPr/>
        </p:nvSpPr>
        <p:spPr>
          <a:xfrm>
            <a:off x="1918500" y="1606425"/>
            <a:ext cx="190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Conjoined Words</a:t>
            </a:r>
            <a:endParaRPr>
              <a:latin typeface="Lato"/>
              <a:ea typeface="Lato"/>
              <a:cs typeface="Lato"/>
              <a:sym typeface="Lato"/>
            </a:endParaRPr>
          </a:p>
        </p:txBody>
      </p:sp>
      <p:sp>
        <p:nvSpPr>
          <p:cNvPr id="196" name="Google Shape;196;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7" name="Google Shape;197;p22"/>
          <p:cNvPicPr preferRelativeResize="0"/>
          <p:nvPr/>
        </p:nvPicPr>
        <p:blipFill rotWithShape="1">
          <a:blip r:embed="rId4">
            <a:alphaModFix/>
          </a:blip>
          <a:srcRect b="34485" l="2402" r="2259" t="2422"/>
          <a:stretch/>
        </p:blipFill>
        <p:spPr>
          <a:xfrm>
            <a:off x="5997150" y="903563"/>
            <a:ext cx="2672051" cy="1672426"/>
          </a:xfrm>
          <a:prstGeom prst="rect">
            <a:avLst/>
          </a:prstGeom>
          <a:noFill/>
          <a:ln>
            <a:noFill/>
          </a:ln>
        </p:spPr>
      </p:pic>
      <p:sp>
        <p:nvSpPr>
          <p:cNvPr id="198" name="Google Shape;198;p22"/>
          <p:cNvSpPr/>
          <p:nvPr/>
        </p:nvSpPr>
        <p:spPr>
          <a:xfrm>
            <a:off x="2103750" y="2203650"/>
            <a:ext cx="1536900" cy="43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txBox="1"/>
          <p:nvPr/>
        </p:nvSpPr>
        <p:spPr>
          <a:xfrm>
            <a:off x="1265050" y="25288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Trailing Symbols</a:t>
            </a:r>
            <a:endParaRPr>
              <a:latin typeface="Lato"/>
              <a:ea typeface="Lato"/>
              <a:cs typeface="Lato"/>
              <a:sym typeface="Lato"/>
            </a:endParaRPr>
          </a:p>
        </p:txBody>
      </p:sp>
      <p:sp>
        <p:nvSpPr>
          <p:cNvPr id="200" name="Google Shape;200;p22"/>
          <p:cNvSpPr/>
          <p:nvPr/>
        </p:nvSpPr>
        <p:spPr>
          <a:xfrm>
            <a:off x="2075700" y="3102825"/>
            <a:ext cx="1536900" cy="43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txBox="1"/>
          <p:nvPr/>
        </p:nvSpPr>
        <p:spPr>
          <a:xfrm>
            <a:off x="1265050" y="34025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Numbers</a:t>
            </a:r>
            <a:endParaRPr/>
          </a:p>
        </p:txBody>
      </p:sp>
      <p:sp>
        <p:nvSpPr>
          <p:cNvPr id="202" name="Google Shape;202;p22"/>
          <p:cNvSpPr txBox="1"/>
          <p:nvPr/>
        </p:nvSpPr>
        <p:spPr>
          <a:xfrm>
            <a:off x="3882575" y="2179675"/>
            <a:ext cx="15369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appreciated</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bad</a:t>
            </a:r>
            <a:endParaRPr sz="1050">
              <a:highlight>
                <a:srgbClr val="FFFFFF"/>
              </a:highlight>
            </a:endParaRPr>
          </a:p>
        </p:txBody>
      </p:sp>
      <p:sp>
        <p:nvSpPr>
          <p:cNvPr id="203" name="Google Shape;203;p22"/>
          <p:cNvSpPr txBox="1"/>
          <p:nvPr/>
        </p:nvSpPr>
        <p:spPr>
          <a:xfrm>
            <a:off x="1348425" y="40020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Data Cleaning</a:t>
            </a:r>
            <a:endParaRPr/>
          </a:p>
        </p:txBody>
      </p:sp>
      <p:sp>
        <p:nvSpPr>
          <p:cNvPr id="204" name="Google Shape;204;p22"/>
          <p:cNvSpPr txBox="1"/>
          <p:nvPr/>
        </p:nvSpPr>
        <p:spPr>
          <a:xfrm>
            <a:off x="5927300" y="4001988"/>
            <a:ext cx="3000000" cy="446400"/>
          </a:xfrm>
          <a:prstGeom prst="rect">
            <a:avLst/>
          </a:prstGeom>
          <a:solidFill>
            <a:srgbClr val="E2E6E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Lemmatization</a:t>
            </a:r>
            <a:endParaRPr/>
          </a:p>
        </p:txBody>
      </p:sp>
      <p:sp>
        <p:nvSpPr>
          <p:cNvPr id="205" name="Google Shape;205;p22"/>
          <p:cNvSpPr/>
          <p:nvPr/>
        </p:nvSpPr>
        <p:spPr>
          <a:xfrm>
            <a:off x="5557300" y="732175"/>
            <a:ext cx="3481800" cy="3208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3891450" y="2924713"/>
            <a:ext cx="666300" cy="666300"/>
          </a:xfrm>
          <a:prstGeom prst="mathMultiply">
            <a:avLst>
              <a:gd fmla="val 23520" name="adj1"/>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txBox="1"/>
          <p:nvPr/>
        </p:nvSpPr>
        <p:spPr>
          <a:xfrm>
            <a:off x="3891450" y="3442950"/>
            <a:ext cx="7344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t>removed</a:t>
            </a:r>
            <a:endParaRPr sz="105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3" name="Google Shape;213;p2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214" name="Google Shape;214;p23"/>
          <p:cNvSpPr txBox="1"/>
          <p:nvPr/>
        </p:nvSpPr>
        <p:spPr>
          <a:xfrm>
            <a:off x="3072000" y="3973000"/>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Feature Vectorisation</a:t>
            </a:r>
            <a:endParaRPr sz="1700">
              <a:latin typeface="Lato"/>
              <a:ea typeface="Lato"/>
              <a:cs typeface="Lato"/>
              <a:sym typeface="Lato"/>
            </a:endParaRPr>
          </a:p>
          <a:p>
            <a:pPr indent="0" lvl="0" marL="0" rtl="0" algn="ctr">
              <a:spcBef>
                <a:spcPts val="0"/>
              </a:spcBef>
              <a:spcAft>
                <a:spcPts val="0"/>
              </a:spcAft>
              <a:buNone/>
            </a:pPr>
            <a:r>
              <a:rPr lang="en" sz="1700">
                <a:latin typeface="Lato"/>
                <a:ea typeface="Lato"/>
                <a:cs typeface="Lato"/>
                <a:sym typeface="Lato"/>
              </a:rPr>
              <a:t>(TF-IDF)</a:t>
            </a:r>
            <a:endParaRPr sz="1700">
              <a:latin typeface="Lato"/>
              <a:ea typeface="Lato"/>
              <a:cs typeface="Lato"/>
              <a:sym typeface="Lato"/>
            </a:endParaRPr>
          </a:p>
        </p:txBody>
      </p:sp>
      <p:pic>
        <p:nvPicPr>
          <p:cNvPr id="215" name="Google Shape;215;p23"/>
          <p:cNvPicPr preferRelativeResize="0"/>
          <p:nvPr/>
        </p:nvPicPr>
        <p:blipFill>
          <a:blip r:embed="rId4">
            <a:alphaModFix/>
          </a:blip>
          <a:stretch>
            <a:fillRect/>
          </a:stretch>
        </p:blipFill>
        <p:spPr>
          <a:xfrm>
            <a:off x="1910563" y="1242659"/>
            <a:ext cx="5322876" cy="2668100"/>
          </a:xfrm>
          <a:prstGeom prst="rect">
            <a:avLst/>
          </a:prstGeom>
          <a:noFill/>
          <a:ln>
            <a:noFill/>
          </a:ln>
        </p:spPr>
      </p:pic>
      <p:sp>
        <p:nvSpPr>
          <p:cNvPr id="216" name="Google Shape;216;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graphicFrame>
        <p:nvGraphicFramePr>
          <p:cNvPr id="222" name="Google Shape;222;p24"/>
          <p:cNvGraphicFramePr/>
          <p:nvPr/>
        </p:nvGraphicFramePr>
        <p:xfrm>
          <a:off x="5438550" y="1361333"/>
          <a:ext cx="3000000" cy="3000000"/>
        </p:xfrm>
        <a:graphic>
          <a:graphicData uri="http://schemas.openxmlformats.org/drawingml/2006/table">
            <a:tbl>
              <a:tblPr>
                <a:noFill/>
                <a:tableStyleId>{3B7603C5-DB56-477F-8E09-3AC85E93892F}</a:tableStyleId>
              </a:tblPr>
              <a:tblGrid>
                <a:gridCol w="1577875"/>
                <a:gridCol w="1577875"/>
              </a:tblGrid>
              <a:tr h="677825">
                <a:tc>
                  <a:txBody>
                    <a:bodyPr/>
                    <a:lstStyle/>
                    <a:p>
                      <a:pPr indent="0" lvl="0" marL="0" rtl="0" algn="ctr">
                        <a:spcBef>
                          <a:spcPts val="0"/>
                        </a:spcBef>
                        <a:spcAft>
                          <a:spcPts val="0"/>
                        </a:spcAft>
                        <a:buNone/>
                      </a:pPr>
                      <a:r>
                        <a:rPr b="1" lang="en"/>
                        <a:t>Type of Data</a:t>
                      </a:r>
                      <a:endParaRPr b="1"/>
                    </a:p>
                  </a:txBody>
                  <a:tcPr marT="91425" marB="91425" marR="91425" marL="91425" anchor="ctr"/>
                </a:tc>
                <a:tc>
                  <a:txBody>
                    <a:bodyPr/>
                    <a:lstStyle/>
                    <a:p>
                      <a:pPr indent="0" lvl="0" marL="0" rtl="0" algn="ctr">
                        <a:spcBef>
                          <a:spcPts val="0"/>
                        </a:spcBef>
                        <a:spcAft>
                          <a:spcPts val="0"/>
                        </a:spcAft>
                        <a:buNone/>
                      </a:pPr>
                      <a:r>
                        <a:rPr b="1" lang="en"/>
                        <a:t>Dataset Percentage</a:t>
                      </a:r>
                      <a:endParaRPr b="1"/>
                    </a:p>
                  </a:txBody>
                  <a:tcPr marT="91425" marB="91425" marR="91425" marL="91425" anchor="ctr"/>
                </a:tc>
              </a:tr>
              <a:tr h="464125">
                <a:tc>
                  <a:txBody>
                    <a:bodyPr/>
                    <a:lstStyle/>
                    <a:p>
                      <a:pPr indent="0" lvl="0" marL="0" rtl="0" algn="ctr">
                        <a:spcBef>
                          <a:spcPts val="0"/>
                        </a:spcBef>
                        <a:spcAft>
                          <a:spcPts val="0"/>
                        </a:spcAft>
                        <a:buNone/>
                      </a:pPr>
                      <a:r>
                        <a:rPr lang="en"/>
                        <a:t>Train Data</a:t>
                      </a:r>
                      <a:endParaRPr/>
                    </a:p>
                  </a:txBody>
                  <a:tcPr marT="91425" marB="91425" marR="91425" marL="91425" anchor="ctr"/>
                </a:tc>
                <a:tc>
                  <a:txBody>
                    <a:bodyPr/>
                    <a:lstStyle/>
                    <a:p>
                      <a:pPr indent="0" lvl="0" marL="0" rtl="0" algn="ctr">
                        <a:spcBef>
                          <a:spcPts val="0"/>
                        </a:spcBef>
                        <a:spcAft>
                          <a:spcPts val="0"/>
                        </a:spcAft>
                        <a:buNone/>
                      </a:pPr>
                      <a:r>
                        <a:rPr lang="en"/>
                        <a:t>80%</a:t>
                      </a:r>
                      <a:endParaRPr/>
                    </a:p>
                  </a:txBody>
                  <a:tcPr marT="91425" marB="91425" marR="91425" marL="91425" anchor="ctr"/>
                </a:tc>
              </a:tr>
              <a:tr h="464125">
                <a:tc>
                  <a:txBody>
                    <a:bodyPr/>
                    <a:lstStyle/>
                    <a:p>
                      <a:pPr indent="0" lvl="0" marL="0" rtl="0" algn="ctr">
                        <a:spcBef>
                          <a:spcPts val="0"/>
                        </a:spcBef>
                        <a:spcAft>
                          <a:spcPts val="0"/>
                        </a:spcAft>
                        <a:buNone/>
                      </a:pPr>
                      <a:r>
                        <a:rPr lang="en"/>
                        <a:t>Test Data</a:t>
                      </a:r>
                      <a:endParaRPr/>
                    </a:p>
                  </a:txBody>
                  <a:tcPr marT="91425" marB="91425" marR="91425" marL="91425" anchor="ctr"/>
                </a:tc>
                <a:tc>
                  <a:txBody>
                    <a:bodyPr/>
                    <a:lstStyle/>
                    <a:p>
                      <a:pPr indent="0" lvl="0" marL="0" rtl="0" algn="ctr">
                        <a:spcBef>
                          <a:spcPts val="0"/>
                        </a:spcBef>
                        <a:spcAft>
                          <a:spcPts val="0"/>
                        </a:spcAft>
                        <a:buNone/>
                      </a:pPr>
                      <a:r>
                        <a:rPr lang="en"/>
                        <a:t>10%</a:t>
                      </a:r>
                      <a:endParaRPr/>
                    </a:p>
                  </a:txBody>
                  <a:tcPr marT="91425" marB="91425" marR="91425" marL="91425" anchor="ctr"/>
                </a:tc>
              </a:tr>
              <a:tr h="464125">
                <a:tc>
                  <a:txBody>
                    <a:bodyPr/>
                    <a:lstStyle/>
                    <a:p>
                      <a:pPr indent="0" lvl="0" marL="0" rtl="0" algn="ctr">
                        <a:spcBef>
                          <a:spcPts val="0"/>
                        </a:spcBef>
                        <a:spcAft>
                          <a:spcPts val="0"/>
                        </a:spcAft>
                        <a:buNone/>
                      </a:pPr>
                      <a:r>
                        <a:rPr lang="en"/>
                        <a:t>Validation Data</a:t>
                      </a:r>
                      <a:endParaRPr/>
                    </a:p>
                  </a:txBody>
                  <a:tcPr marT="91425" marB="91425" marR="91425" marL="91425" anchor="ctr"/>
                </a:tc>
                <a:tc>
                  <a:txBody>
                    <a:bodyPr/>
                    <a:lstStyle/>
                    <a:p>
                      <a:pPr indent="0" lvl="0" marL="0" rtl="0" algn="ctr">
                        <a:spcBef>
                          <a:spcPts val="0"/>
                        </a:spcBef>
                        <a:spcAft>
                          <a:spcPts val="0"/>
                        </a:spcAft>
                        <a:buNone/>
                      </a:pPr>
                      <a:r>
                        <a:rPr lang="en"/>
                        <a:t>10%</a:t>
                      </a:r>
                      <a:endParaRPr/>
                    </a:p>
                  </a:txBody>
                  <a:tcPr marT="91425" marB="91425" marR="91425" marL="91425" anchor="ctr"/>
                </a:tc>
              </a:tr>
            </a:tbl>
          </a:graphicData>
        </a:graphic>
      </p:graphicFrame>
      <p:sp>
        <p:nvSpPr>
          <p:cNvPr id="223" name="Google Shape;223;p24"/>
          <p:cNvSpPr txBox="1"/>
          <p:nvPr/>
        </p:nvSpPr>
        <p:spPr>
          <a:xfrm>
            <a:off x="6182725" y="3627463"/>
            <a:ext cx="1667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Lato"/>
                <a:ea typeface="Lato"/>
                <a:cs typeface="Lato"/>
                <a:sym typeface="Lato"/>
              </a:rPr>
              <a:t>Data Splitting</a:t>
            </a:r>
            <a:endParaRPr b="1" sz="1500">
              <a:latin typeface="Lato"/>
              <a:ea typeface="Lato"/>
              <a:cs typeface="Lato"/>
              <a:sym typeface="Lato"/>
            </a:endParaRPr>
          </a:p>
          <a:p>
            <a:pPr indent="0" lvl="0" marL="0" rtl="0" algn="ctr">
              <a:spcBef>
                <a:spcPts val="0"/>
              </a:spcBef>
              <a:spcAft>
                <a:spcPts val="0"/>
              </a:spcAft>
              <a:buNone/>
            </a:pPr>
            <a:r>
              <a:rPr b="1" lang="en" sz="1500">
                <a:latin typeface="Lato"/>
                <a:ea typeface="Lato"/>
                <a:cs typeface="Lato"/>
                <a:sym typeface="Lato"/>
              </a:rPr>
              <a:t>(TripAdvisor)</a:t>
            </a:r>
            <a:endParaRPr b="1">
              <a:latin typeface="Lato"/>
              <a:ea typeface="Lato"/>
              <a:cs typeface="Lato"/>
              <a:sym typeface="Lato"/>
            </a:endParaRPr>
          </a:p>
        </p:txBody>
      </p:sp>
      <p:graphicFrame>
        <p:nvGraphicFramePr>
          <p:cNvPr id="224" name="Google Shape;224;p24"/>
          <p:cNvGraphicFramePr/>
          <p:nvPr/>
        </p:nvGraphicFramePr>
        <p:xfrm>
          <a:off x="311688" y="1264005"/>
          <a:ext cx="3000000" cy="3000000"/>
        </p:xfrm>
        <a:graphic>
          <a:graphicData uri="http://schemas.openxmlformats.org/drawingml/2006/table">
            <a:tbl>
              <a:tblPr>
                <a:noFill/>
                <a:tableStyleId>{3B7603C5-DB56-477F-8E09-3AC85E93892F}</a:tableStyleId>
              </a:tblPr>
              <a:tblGrid>
                <a:gridCol w="2065700"/>
                <a:gridCol w="1142650"/>
                <a:gridCol w="1218275"/>
              </a:tblGrid>
              <a:tr h="63575">
                <a:tc>
                  <a:txBody>
                    <a:bodyPr/>
                    <a:lstStyle/>
                    <a:p>
                      <a:pPr indent="0" lvl="0" marL="0" rtl="0" algn="ctr">
                        <a:spcBef>
                          <a:spcPts val="0"/>
                        </a:spcBef>
                        <a:spcAft>
                          <a:spcPts val="0"/>
                        </a:spcAft>
                        <a:buNone/>
                      </a:pPr>
                      <a:r>
                        <a:rPr b="1" lang="en"/>
                        <a:t>Dataset</a:t>
                      </a:r>
                      <a:endParaRPr b="1"/>
                    </a:p>
                  </a:txBody>
                  <a:tcPr marT="91425" marB="91425" marR="91425" marL="91425" anchor="ctr"/>
                </a:tc>
                <a:tc>
                  <a:txBody>
                    <a:bodyPr/>
                    <a:lstStyle/>
                    <a:p>
                      <a:pPr indent="0" lvl="0" marL="0" rtl="0" algn="ctr">
                        <a:spcBef>
                          <a:spcPts val="0"/>
                        </a:spcBef>
                        <a:spcAft>
                          <a:spcPts val="0"/>
                        </a:spcAft>
                        <a:buNone/>
                      </a:pPr>
                      <a:r>
                        <a:rPr b="1" lang="en"/>
                        <a:t>Qty of Data</a:t>
                      </a:r>
                      <a:endParaRPr b="1"/>
                    </a:p>
                  </a:txBody>
                  <a:tcPr marT="91425" marB="91425" marR="91425" marL="91425" anchor="ctr"/>
                </a:tc>
                <a:tc>
                  <a:txBody>
                    <a:bodyPr/>
                    <a:lstStyle/>
                    <a:p>
                      <a:pPr indent="0" lvl="0" marL="0" rtl="0" algn="ctr">
                        <a:spcBef>
                          <a:spcPts val="0"/>
                        </a:spcBef>
                        <a:spcAft>
                          <a:spcPts val="0"/>
                        </a:spcAft>
                        <a:buNone/>
                      </a:pPr>
                      <a:r>
                        <a:rPr b="1" lang="en"/>
                        <a:t>Vocab Size</a:t>
                      </a:r>
                      <a:endParaRPr b="1"/>
                    </a:p>
                  </a:txBody>
                  <a:tcPr marT="91425" marB="91425" marR="91425" marL="91425" anchor="ctr"/>
                </a:tc>
              </a:tr>
              <a:tr h="390900">
                <a:tc>
                  <a:txBody>
                    <a:bodyPr/>
                    <a:lstStyle/>
                    <a:p>
                      <a:pPr indent="0" lvl="0" marL="0" rtl="0" algn="ctr">
                        <a:spcBef>
                          <a:spcPts val="0"/>
                        </a:spcBef>
                        <a:spcAft>
                          <a:spcPts val="0"/>
                        </a:spcAft>
                        <a:buNone/>
                      </a:pPr>
                      <a:r>
                        <a:rPr lang="en"/>
                        <a:t>TripAdvisor Hotels</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
                        <a:t>20,491</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
                        <a:t>88,788</a:t>
                      </a:r>
                      <a:endParaRPr/>
                    </a:p>
                  </a:txBody>
                  <a:tcPr marT="91425" marB="91425" marR="91425" marL="91425" anchor="ctr">
                    <a:solidFill>
                      <a:srgbClr val="D9EAD3"/>
                    </a:solidFill>
                  </a:tcPr>
                </a:tc>
              </a:tr>
              <a:tr h="326900">
                <a:tc>
                  <a:txBody>
                    <a:bodyPr/>
                    <a:lstStyle/>
                    <a:p>
                      <a:pPr indent="0" lvl="0" marL="0" rtl="0" algn="ctr">
                        <a:spcBef>
                          <a:spcPts val="0"/>
                        </a:spcBef>
                        <a:spcAft>
                          <a:spcPts val="0"/>
                        </a:spcAft>
                        <a:buNone/>
                      </a:pPr>
                      <a:r>
                        <a:rPr lang="en"/>
                        <a:t>Amazon Fine Food</a:t>
                      </a:r>
                      <a:endParaRPr/>
                    </a:p>
                  </a:txBody>
                  <a:tcPr marT="91425" marB="91425" marR="91425" marL="91425" anchor="ctr"/>
                </a:tc>
                <a:tc>
                  <a:txBody>
                    <a:bodyPr/>
                    <a:lstStyle/>
                    <a:p>
                      <a:pPr indent="0" lvl="0" marL="0" rtl="0" algn="ctr">
                        <a:spcBef>
                          <a:spcPts val="0"/>
                        </a:spcBef>
                        <a:spcAft>
                          <a:spcPts val="0"/>
                        </a:spcAft>
                        <a:buNone/>
                      </a:pPr>
                      <a:r>
                        <a:rPr lang="en"/>
                        <a:t>568,454</a:t>
                      </a:r>
                      <a:endParaRPr/>
                    </a:p>
                  </a:txBody>
                  <a:tcPr marT="91425" marB="91425" marR="91425" marL="91425" anchor="ctr"/>
                </a:tc>
                <a:tc>
                  <a:txBody>
                    <a:bodyPr/>
                    <a:lstStyle/>
                    <a:p>
                      <a:pPr indent="0" lvl="0" marL="0" rtl="0" algn="ctr">
                        <a:lnSpc>
                          <a:spcPct val="115000"/>
                        </a:lnSpc>
                        <a:spcBef>
                          <a:spcPts val="0"/>
                        </a:spcBef>
                        <a:spcAft>
                          <a:spcPts val="0"/>
                        </a:spcAft>
                        <a:buNone/>
                      </a:pPr>
                      <a:r>
                        <a:rPr lang="en"/>
                        <a:t>586,944</a:t>
                      </a:r>
                      <a:endParaRPr/>
                    </a:p>
                  </a:txBody>
                  <a:tcPr marT="91425" marB="91425" marR="91425" marL="91425" anchor="ctr"/>
                </a:tc>
              </a:tr>
              <a:tr h="429250">
                <a:tc>
                  <a:txBody>
                    <a:bodyPr/>
                    <a:lstStyle/>
                    <a:p>
                      <a:pPr indent="0" lvl="0" marL="0" rtl="0" algn="ctr">
                        <a:spcBef>
                          <a:spcPts val="0"/>
                        </a:spcBef>
                        <a:spcAft>
                          <a:spcPts val="0"/>
                        </a:spcAft>
                        <a:buNone/>
                      </a:pPr>
                      <a:r>
                        <a:rPr lang="en"/>
                        <a:t>Google Play Store</a:t>
                      </a:r>
                      <a:endParaRPr/>
                    </a:p>
                  </a:txBody>
                  <a:tcPr marT="91425" marB="91425" marR="91425" marL="91425" anchor="ctr"/>
                </a:tc>
                <a:tc>
                  <a:txBody>
                    <a:bodyPr/>
                    <a:lstStyle/>
                    <a:p>
                      <a:pPr indent="0" lvl="0" marL="0" rtl="0" algn="ctr">
                        <a:spcBef>
                          <a:spcPts val="0"/>
                        </a:spcBef>
                        <a:spcAft>
                          <a:spcPts val="0"/>
                        </a:spcAft>
                        <a:buNone/>
                      </a:pPr>
                      <a:r>
                        <a:rPr lang="en"/>
                        <a:t>12,495</a:t>
                      </a:r>
                      <a:endParaRPr/>
                    </a:p>
                  </a:txBody>
                  <a:tcPr marT="91425" marB="91425" marR="91425" marL="91425" anchor="ctr"/>
                </a:tc>
                <a:tc>
                  <a:txBody>
                    <a:bodyPr/>
                    <a:lstStyle/>
                    <a:p>
                      <a:pPr indent="0" lvl="0" marL="0" marR="0" rtl="0" algn="ctr">
                        <a:lnSpc>
                          <a:spcPct val="115000"/>
                        </a:lnSpc>
                        <a:spcBef>
                          <a:spcPts val="0"/>
                        </a:spcBef>
                        <a:spcAft>
                          <a:spcPts val="0"/>
                        </a:spcAft>
                        <a:buNone/>
                      </a:pPr>
                      <a:r>
                        <a:rPr lang="en"/>
                        <a:t>26,742</a:t>
                      </a:r>
                      <a:endParaRPr/>
                    </a:p>
                  </a:txBody>
                  <a:tcPr marT="91425" marB="91425" marR="91425" marL="91425" anchor="ctr"/>
                </a:tc>
              </a:tr>
              <a:tr h="327125">
                <a:tc>
                  <a:txBody>
                    <a:bodyPr/>
                    <a:lstStyle/>
                    <a:p>
                      <a:pPr indent="0" lvl="0" marL="0" rtl="0" algn="ctr">
                        <a:spcBef>
                          <a:spcPts val="0"/>
                        </a:spcBef>
                        <a:spcAft>
                          <a:spcPts val="0"/>
                        </a:spcAft>
                        <a:buNone/>
                      </a:pPr>
                      <a:r>
                        <a:rPr lang="en"/>
                        <a:t>Women’s E-commerce Clothing</a:t>
                      </a:r>
                      <a:endParaRPr/>
                    </a:p>
                  </a:txBody>
                  <a:tcPr marT="91425" marB="91425" marR="91425" marL="91425" anchor="ctr"/>
                </a:tc>
                <a:tc>
                  <a:txBody>
                    <a:bodyPr/>
                    <a:lstStyle/>
                    <a:p>
                      <a:pPr indent="0" lvl="0" marL="0" rtl="0" algn="ctr">
                        <a:spcBef>
                          <a:spcPts val="0"/>
                        </a:spcBef>
                        <a:spcAft>
                          <a:spcPts val="0"/>
                        </a:spcAft>
                        <a:buNone/>
                      </a:pPr>
                      <a:r>
                        <a:rPr lang="en"/>
                        <a:t>22,641</a:t>
                      </a:r>
                      <a:endParaRPr/>
                    </a:p>
                  </a:txBody>
                  <a:tcPr marT="91425" marB="91425" marR="91425" marL="91425" anchor="ctr"/>
                </a:tc>
                <a:tc>
                  <a:txBody>
                    <a:bodyPr/>
                    <a:lstStyle/>
                    <a:p>
                      <a:pPr indent="0" lvl="0" marL="0" marR="0" rtl="0" algn="ctr">
                        <a:lnSpc>
                          <a:spcPct val="115000"/>
                        </a:lnSpc>
                        <a:spcBef>
                          <a:spcPts val="0"/>
                        </a:spcBef>
                        <a:spcAft>
                          <a:spcPts val="0"/>
                        </a:spcAft>
                        <a:buNone/>
                      </a:pPr>
                      <a:r>
                        <a:rPr lang="en"/>
                        <a:t>38,473</a:t>
                      </a:r>
                      <a:endParaRPr/>
                    </a:p>
                  </a:txBody>
                  <a:tcPr marT="91425" marB="91425" marR="91425" marL="91425" anchor="ctr"/>
                </a:tc>
              </a:tr>
              <a:tr h="782525">
                <a:tc>
                  <a:txBody>
                    <a:bodyPr/>
                    <a:lstStyle/>
                    <a:p>
                      <a:pPr indent="0" lvl="0" marL="0" rtl="0" algn="ctr">
                        <a:spcBef>
                          <a:spcPts val="0"/>
                        </a:spcBef>
                        <a:spcAft>
                          <a:spcPts val="0"/>
                        </a:spcAft>
                        <a:buNone/>
                      </a:pPr>
                      <a:r>
                        <a:rPr lang="en"/>
                        <a:t>Amazon Unlocked Mobile Phones</a:t>
                      </a:r>
                      <a:endParaRPr/>
                    </a:p>
                  </a:txBody>
                  <a:tcPr marT="91425" marB="91425" marR="91425" marL="91425" anchor="ctr"/>
                </a:tc>
                <a:tc>
                  <a:txBody>
                    <a:bodyPr/>
                    <a:lstStyle/>
                    <a:p>
                      <a:pPr indent="0" lvl="0" marL="0" rtl="0" algn="ctr">
                        <a:spcBef>
                          <a:spcPts val="0"/>
                        </a:spcBef>
                        <a:spcAft>
                          <a:spcPts val="0"/>
                        </a:spcAft>
                        <a:buNone/>
                      </a:pPr>
                      <a:r>
                        <a:rPr lang="en"/>
                        <a:t>413,778</a:t>
                      </a:r>
                      <a:endParaRPr/>
                    </a:p>
                  </a:txBody>
                  <a:tcPr marT="91425" marB="91425" marR="91425" marL="91425" anchor="ctr"/>
                </a:tc>
                <a:tc>
                  <a:txBody>
                    <a:bodyPr/>
                    <a:lstStyle/>
                    <a:p>
                      <a:pPr indent="0" lvl="0" marL="0" marR="0" rtl="0" algn="ctr">
                        <a:lnSpc>
                          <a:spcPct val="115000"/>
                        </a:lnSpc>
                        <a:spcBef>
                          <a:spcPts val="0"/>
                        </a:spcBef>
                        <a:spcAft>
                          <a:spcPts val="0"/>
                        </a:spcAft>
                        <a:buNone/>
                      </a:pPr>
                      <a:r>
                        <a:rPr lang="en"/>
                        <a:t>255,061</a:t>
                      </a:r>
                      <a:endParaRPr/>
                    </a:p>
                  </a:txBody>
                  <a:tcPr marT="91425" marB="91425" marR="91425" marL="91425" anchor="ctr"/>
                </a:tc>
              </a:tr>
            </a:tbl>
          </a:graphicData>
        </a:graphic>
      </p:graphicFrame>
      <p:sp>
        <p:nvSpPr>
          <p:cNvPr id="225" name="Google Shape;225;p24"/>
          <p:cNvSpPr txBox="1"/>
          <p:nvPr/>
        </p:nvSpPr>
        <p:spPr>
          <a:xfrm>
            <a:off x="1305363" y="4357025"/>
            <a:ext cx="2439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Lato"/>
                <a:ea typeface="Lato"/>
                <a:cs typeface="Lato"/>
                <a:sym typeface="Lato"/>
              </a:rPr>
              <a:t>Dataset Info</a:t>
            </a:r>
            <a:endParaRPr b="1">
              <a:latin typeface="Lato"/>
              <a:ea typeface="Lato"/>
              <a:cs typeface="Lato"/>
              <a:sym typeface="Lato"/>
            </a:endParaRPr>
          </a:p>
        </p:txBody>
      </p:sp>
      <p:sp>
        <p:nvSpPr>
          <p:cNvPr id="226" name="Google Shape;226;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232" name="Google Shape;232;p25"/>
          <p:cNvSpPr txBox="1"/>
          <p:nvPr>
            <p:ph idx="1" type="body"/>
          </p:nvPr>
        </p:nvSpPr>
        <p:spPr>
          <a:xfrm>
            <a:off x="337500" y="1017450"/>
            <a:ext cx="8469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600" u="sng">
                <a:solidFill>
                  <a:srgbClr val="202124"/>
                </a:solidFill>
              </a:rPr>
              <a:t>Why did we choose TripAdvisor Hotel Reviews as the Training Dataset?</a:t>
            </a:r>
            <a:endParaRPr b="1" sz="1600" u="sng">
              <a:solidFill>
                <a:srgbClr val="202124"/>
              </a:solidFill>
            </a:endParaRPr>
          </a:p>
        </p:txBody>
      </p:sp>
      <p:sp>
        <p:nvSpPr>
          <p:cNvPr id="233" name="Google Shape;233;p25"/>
          <p:cNvSpPr txBox="1"/>
          <p:nvPr>
            <p:ph idx="1" type="body"/>
          </p:nvPr>
        </p:nvSpPr>
        <p:spPr>
          <a:xfrm>
            <a:off x="601350" y="1520250"/>
            <a:ext cx="7941300" cy="120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02124"/>
              </a:buClr>
              <a:buSzPts val="1800"/>
              <a:buChar char="-"/>
            </a:pPr>
            <a:r>
              <a:rPr lang="en">
                <a:solidFill>
                  <a:srgbClr val="202124"/>
                </a:solidFill>
              </a:rPr>
              <a:t>Great variety of explanations for</a:t>
            </a:r>
            <a:r>
              <a:rPr lang="en">
                <a:solidFill>
                  <a:srgbClr val="202124"/>
                </a:solidFill>
              </a:rPr>
              <a:t> platform/hotels.</a:t>
            </a:r>
            <a:endParaRPr>
              <a:solidFill>
                <a:srgbClr val="202124"/>
              </a:solidFill>
            </a:endParaRPr>
          </a:p>
          <a:p>
            <a:pPr indent="-342900" lvl="0" marL="457200" rtl="0" algn="l">
              <a:spcBef>
                <a:spcPts val="0"/>
              </a:spcBef>
              <a:spcAft>
                <a:spcPts val="0"/>
              </a:spcAft>
              <a:buClr>
                <a:srgbClr val="202124"/>
              </a:buClr>
              <a:buSzPts val="1800"/>
              <a:buChar char="-"/>
            </a:pPr>
            <a:r>
              <a:rPr lang="en">
                <a:solidFill>
                  <a:srgbClr val="202124"/>
                </a:solidFill>
              </a:rPr>
              <a:t>Wide range of topics (facilities/products/services/food) to review: Multiple words defining things as good or bad.</a:t>
            </a:r>
            <a:endParaRPr>
              <a:solidFill>
                <a:srgbClr val="202124"/>
              </a:solidFill>
            </a:endParaRPr>
          </a:p>
        </p:txBody>
      </p:sp>
      <p:sp>
        <p:nvSpPr>
          <p:cNvPr id="234" name="Google Shape;234;p25"/>
          <p:cNvSpPr txBox="1"/>
          <p:nvPr>
            <p:ph idx="1" type="body"/>
          </p:nvPr>
        </p:nvSpPr>
        <p:spPr>
          <a:xfrm>
            <a:off x="693525" y="3481125"/>
            <a:ext cx="7941300" cy="120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02124"/>
              </a:buClr>
              <a:buSzPts val="1800"/>
              <a:buChar char="-"/>
            </a:pPr>
            <a:r>
              <a:rPr lang="en">
                <a:solidFill>
                  <a:srgbClr val="202124"/>
                </a:solidFill>
              </a:rPr>
              <a:t>Words used in these reviews may be too </a:t>
            </a:r>
            <a:r>
              <a:rPr lang="en">
                <a:solidFill>
                  <a:srgbClr val="202124"/>
                </a:solidFill>
              </a:rPr>
              <a:t>product-centric. </a:t>
            </a:r>
            <a:endParaRPr>
              <a:solidFill>
                <a:srgbClr val="202124"/>
              </a:solidFill>
            </a:endParaRPr>
          </a:p>
          <a:p>
            <a:pPr indent="-342900" lvl="0" marL="457200" rtl="0" algn="l">
              <a:spcBef>
                <a:spcPts val="0"/>
              </a:spcBef>
              <a:spcAft>
                <a:spcPts val="0"/>
              </a:spcAft>
              <a:buClr>
                <a:srgbClr val="202124"/>
              </a:buClr>
              <a:buSzPts val="1800"/>
              <a:buChar char="-"/>
            </a:pPr>
            <a:r>
              <a:rPr lang="en">
                <a:solidFill>
                  <a:srgbClr val="202124"/>
                </a:solidFill>
              </a:rPr>
              <a:t>Dataset is too large to train.</a:t>
            </a:r>
            <a:endParaRPr>
              <a:solidFill>
                <a:srgbClr val="202124"/>
              </a:solidFill>
            </a:endParaRPr>
          </a:p>
        </p:txBody>
      </p:sp>
      <p:sp>
        <p:nvSpPr>
          <p:cNvPr id="235" name="Google Shape;235;p25"/>
          <p:cNvSpPr txBox="1"/>
          <p:nvPr>
            <p:ph idx="1" type="body"/>
          </p:nvPr>
        </p:nvSpPr>
        <p:spPr>
          <a:xfrm>
            <a:off x="429675" y="2978325"/>
            <a:ext cx="8469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600" u="sng">
                <a:solidFill>
                  <a:srgbClr val="202124"/>
                </a:solidFill>
              </a:rPr>
              <a:t>Why did we not use Amazon/Others as the Training Dataset?</a:t>
            </a:r>
            <a:endParaRPr b="1" sz="1600" u="sng">
              <a:solidFill>
                <a:srgbClr val="202124"/>
              </a:solidFill>
            </a:endParaRPr>
          </a:p>
        </p:txBody>
      </p:sp>
      <p:sp>
        <p:nvSpPr>
          <p:cNvPr id="236" name="Google Shape;236;p2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Works</a:t>
            </a:r>
            <a:endParaRPr/>
          </a:p>
        </p:txBody>
      </p:sp>
      <p:pic>
        <p:nvPicPr>
          <p:cNvPr id="242" name="Google Shape;242;p26"/>
          <p:cNvPicPr preferRelativeResize="0"/>
          <p:nvPr/>
        </p:nvPicPr>
        <p:blipFill rotWithShape="1">
          <a:blip r:embed="rId3">
            <a:alphaModFix/>
          </a:blip>
          <a:srcRect b="36028" l="0" r="0" t="0"/>
          <a:stretch/>
        </p:blipFill>
        <p:spPr>
          <a:xfrm>
            <a:off x="413425" y="1169925"/>
            <a:ext cx="6177302" cy="1335775"/>
          </a:xfrm>
          <a:prstGeom prst="rect">
            <a:avLst/>
          </a:prstGeom>
          <a:noFill/>
          <a:ln cap="flat" cmpd="sng" w="9525">
            <a:solidFill>
              <a:schemeClr val="dk2"/>
            </a:solidFill>
            <a:prstDash val="solid"/>
            <a:round/>
            <a:headEnd len="sm" w="sm" type="none"/>
            <a:tailEnd len="sm" w="sm" type="none"/>
          </a:ln>
        </p:spPr>
      </p:pic>
      <p:sp>
        <p:nvSpPr>
          <p:cNvPr id="243" name="Google Shape;243;p26"/>
          <p:cNvSpPr txBox="1"/>
          <p:nvPr>
            <p:ph idx="1" type="body"/>
          </p:nvPr>
        </p:nvSpPr>
        <p:spPr>
          <a:xfrm>
            <a:off x="413425" y="2720675"/>
            <a:ext cx="7941300" cy="192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202124"/>
                </a:solidFill>
              </a:rPr>
              <a:t>Focus</a:t>
            </a:r>
            <a:r>
              <a:rPr lang="en">
                <a:solidFill>
                  <a:srgbClr val="202124"/>
                </a:solidFill>
              </a:rPr>
              <a:t>: Reviews and Tweets</a:t>
            </a:r>
            <a:endParaRPr>
              <a:solidFill>
                <a:srgbClr val="202124"/>
              </a:solidFill>
            </a:endParaRPr>
          </a:p>
          <a:p>
            <a:pPr indent="0" lvl="0" marL="0" rtl="0" algn="l">
              <a:lnSpc>
                <a:spcPct val="115000"/>
              </a:lnSpc>
              <a:spcBef>
                <a:spcPts val="0"/>
              </a:spcBef>
              <a:spcAft>
                <a:spcPts val="0"/>
              </a:spcAft>
              <a:buNone/>
            </a:pPr>
            <a:r>
              <a:t/>
            </a:r>
            <a:endParaRPr>
              <a:solidFill>
                <a:srgbClr val="202124"/>
              </a:solidFill>
            </a:endParaRPr>
          </a:p>
          <a:p>
            <a:pPr indent="0" lvl="0" marL="0" rtl="0" algn="l">
              <a:lnSpc>
                <a:spcPct val="115000"/>
              </a:lnSpc>
              <a:spcBef>
                <a:spcPts val="0"/>
              </a:spcBef>
              <a:spcAft>
                <a:spcPts val="0"/>
              </a:spcAft>
              <a:buNone/>
            </a:pPr>
            <a:r>
              <a:rPr lang="en" u="sng">
                <a:solidFill>
                  <a:srgbClr val="202124"/>
                </a:solidFill>
              </a:rPr>
              <a:t>Results</a:t>
            </a:r>
            <a:r>
              <a:rPr lang="en">
                <a:solidFill>
                  <a:srgbClr val="202124"/>
                </a:solidFill>
              </a:rPr>
              <a:t>: </a:t>
            </a:r>
            <a:endParaRPr>
              <a:solidFill>
                <a:srgbClr val="202124"/>
              </a:solidFill>
            </a:endParaRPr>
          </a:p>
          <a:p>
            <a:pPr indent="-342900" lvl="0" marL="457200" rtl="0" algn="l">
              <a:lnSpc>
                <a:spcPct val="115000"/>
              </a:lnSpc>
              <a:spcBef>
                <a:spcPts val="0"/>
              </a:spcBef>
              <a:spcAft>
                <a:spcPts val="0"/>
              </a:spcAft>
              <a:buClr>
                <a:srgbClr val="202124"/>
              </a:buClr>
              <a:buSzPts val="1800"/>
              <a:buChar char="-"/>
            </a:pPr>
            <a:r>
              <a:rPr lang="en">
                <a:solidFill>
                  <a:srgbClr val="202124"/>
                </a:solidFill>
              </a:rPr>
              <a:t>Model trained on Tweets is </a:t>
            </a:r>
            <a:r>
              <a:rPr i="1" lang="en">
                <a:solidFill>
                  <a:srgbClr val="000000"/>
                </a:solidFill>
              </a:rPr>
              <a:t>effective</a:t>
            </a:r>
            <a:r>
              <a:rPr lang="en">
                <a:solidFill>
                  <a:srgbClr val="202124"/>
                </a:solidFill>
              </a:rPr>
              <a:t> for Reviews. </a:t>
            </a:r>
            <a:endParaRPr>
              <a:solidFill>
                <a:srgbClr val="202124"/>
              </a:solidFill>
            </a:endParaRPr>
          </a:p>
          <a:p>
            <a:pPr indent="-342900" lvl="0" marL="457200" rtl="0" algn="l">
              <a:lnSpc>
                <a:spcPct val="115000"/>
              </a:lnSpc>
              <a:spcBef>
                <a:spcPts val="0"/>
              </a:spcBef>
              <a:spcAft>
                <a:spcPts val="0"/>
              </a:spcAft>
              <a:buClr>
                <a:srgbClr val="202124"/>
              </a:buClr>
              <a:buSzPts val="1800"/>
              <a:buChar char="-"/>
            </a:pPr>
            <a:r>
              <a:rPr lang="en">
                <a:solidFill>
                  <a:srgbClr val="202124"/>
                </a:solidFill>
              </a:rPr>
              <a:t>Model trained on Reviews </a:t>
            </a:r>
            <a:r>
              <a:rPr i="1" lang="en">
                <a:solidFill>
                  <a:srgbClr val="202124"/>
                </a:solidFill>
              </a:rPr>
              <a:t>ineffective</a:t>
            </a:r>
            <a:r>
              <a:rPr lang="en">
                <a:solidFill>
                  <a:srgbClr val="202124"/>
                </a:solidFill>
              </a:rPr>
              <a:t> for Tweets.</a:t>
            </a:r>
            <a:endParaRPr>
              <a:solidFill>
                <a:srgbClr val="202124"/>
              </a:solidFill>
            </a:endParaRPr>
          </a:p>
          <a:p>
            <a:pPr indent="0" lvl="0" marL="0" rtl="0" algn="l">
              <a:lnSpc>
                <a:spcPct val="115000"/>
              </a:lnSpc>
              <a:spcBef>
                <a:spcPts val="0"/>
              </a:spcBef>
              <a:spcAft>
                <a:spcPts val="0"/>
              </a:spcAft>
              <a:buNone/>
            </a:pPr>
            <a:r>
              <a:t/>
            </a:r>
            <a:endParaRPr>
              <a:solidFill>
                <a:srgbClr val="202124"/>
              </a:solidFill>
            </a:endParaRPr>
          </a:p>
        </p:txBody>
      </p:sp>
      <p:sp>
        <p:nvSpPr>
          <p:cNvPr id="244" name="Google Shape;244;p26"/>
          <p:cNvSpPr txBox="1"/>
          <p:nvPr/>
        </p:nvSpPr>
        <p:spPr>
          <a:xfrm>
            <a:off x="6798575" y="1422163"/>
            <a:ext cx="2118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t>Taken from</a:t>
            </a:r>
            <a:r>
              <a:rPr lang="en"/>
              <a:t>: </a:t>
            </a:r>
            <a:r>
              <a:rPr lang="en"/>
              <a:t>https://ieeexplore.ieee.org/document/7785737</a:t>
            </a:r>
            <a:endParaRPr/>
          </a:p>
        </p:txBody>
      </p:sp>
      <p:sp>
        <p:nvSpPr>
          <p:cNvPr id="245" name="Google Shape;245;p2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51" name="Google Shape;251;p27"/>
          <p:cNvSpPr txBox="1"/>
          <p:nvPr>
            <p:ph idx="1" type="body"/>
          </p:nvPr>
        </p:nvSpPr>
        <p:spPr>
          <a:xfrm>
            <a:off x="601350" y="962550"/>
            <a:ext cx="7941300" cy="8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u="sng">
                <a:solidFill>
                  <a:srgbClr val="202124"/>
                </a:solidFill>
              </a:rPr>
              <a:t>RQ1. Would models perform better for a 3-class output (Sentiment) rather than a 5-class output (Rating)?</a:t>
            </a:r>
            <a:endParaRPr b="1" sz="2000" u="sng">
              <a:solidFill>
                <a:srgbClr val="202124"/>
              </a:solidFill>
              <a:latin typeface="Arial"/>
              <a:ea typeface="Arial"/>
              <a:cs typeface="Arial"/>
              <a:sym typeface="Arial"/>
            </a:endParaRPr>
          </a:p>
          <a:p>
            <a:pPr indent="0" lvl="0" marL="0" rtl="0" algn="ctr">
              <a:spcBef>
                <a:spcPts val="1200"/>
              </a:spcBef>
              <a:spcAft>
                <a:spcPts val="1200"/>
              </a:spcAft>
              <a:buNone/>
            </a:pPr>
            <a:r>
              <a:t/>
            </a:r>
            <a:endParaRPr b="1" sz="2000" u="sng">
              <a:solidFill>
                <a:srgbClr val="202124"/>
              </a:solidFill>
            </a:endParaRPr>
          </a:p>
        </p:txBody>
      </p:sp>
      <p:sp>
        <p:nvSpPr>
          <p:cNvPr id="252" name="Google Shape;252;p27"/>
          <p:cNvSpPr txBox="1"/>
          <p:nvPr>
            <p:ph idx="1" type="body"/>
          </p:nvPr>
        </p:nvSpPr>
        <p:spPr>
          <a:xfrm>
            <a:off x="601350" y="2803475"/>
            <a:ext cx="7941300" cy="500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200">
                <a:solidFill>
                  <a:srgbClr val="202124"/>
                </a:solidFill>
              </a:rPr>
              <a:t>Model Performance: </a:t>
            </a:r>
            <a:r>
              <a:rPr lang="en" sz="2200">
                <a:solidFill>
                  <a:srgbClr val="202124"/>
                </a:solidFill>
              </a:rPr>
              <a:t>Better for “Positive/Negative/Neutral”</a:t>
            </a:r>
            <a:endParaRPr sz="2200">
              <a:solidFill>
                <a:srgbClr val="202124"/>
              </a:solidFill>
            </a:endParaRPr>
          </a:p>
        </p:txBody>
      </p:sp>
      <p:sp>
        <p:nvSpPr>
          <p:cNvPr id="253" name="Google Shape;253;p2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259" name="Google Shape;259;p28"/>
          <p:cNvGraphicFramePr/>
          <p:nvPr/>
        </p:nvGraphicFramePr>
        <p:xfrm>
          <a:off x="311700" y="1714125"/>
          <a:ext cx="3000000" cy="3000000"/>
        </p:xfrm>
        <a:graphic>
          <a:graphicData uri="http://schemas.openxmlformats.org/drawingml/2006/table">
            <a:tbl>
              <a:tblPr>
                <a:noFill/>
                <a:tableStyleId>{3B7603C5-DB56-477F-8E09-3AC85E93892F}</a:tableStyleId>
              </a:tblPr>
              <a:tblGrid>
                <a:gridCol w="1630000"/>
                <a:gridCol w="1262750"/>
                <a:gridCol w="1213600"/>
              </a:tblGrid>
              <a:tr h="381000">
                <a:tc>
                  <a:txBody>
                    <a:bodyPr/>
                    <a:lstStyle/>
                    <a:p>
                      <a:pPr indent="0" lvl="0" marL="0" rtl="0" algn="ctr">
                        <a:spcBef>
                          <a:spcPts val="0"/>
                        </a:spcBef>
                        <a:spcAft>
                          <a:spcPts val="0"/>
                        </a:spcAft>
                        <a:buNone/>
                      </a:pPr>
                      <a:r>
                        <a:t/>
                      </a:r>
                      <a:endParaRPr b="1"/>
                    </a:p>
                  </a:txBody>
                  <a:tcPr marT="91425" marB="91425" marR="91425" marL="91425"/>
                </a:tc>
                <a:tc gridSpan="2">
                  <a:txBody>
                    <a:bodyPr/>
                    <a:lstStyle/>
                    <a:p>
                      <a:pPr indent="0" lvl="0" marL="0" rtl="0" algn="ctr">
                        <a:spcBef>
                          <a:spcPts val="0"/>
                        </a:spcBef>
                        <a:spcAft>
                          <a:spcPts val="0"/>
                        </a:spcAft>
                        <a:buNone/>
                      </a:pPr>
                      <a:r>
                        <a:rPr b="1" lang="en"/>
                        <a:t>Accuracy</a:t>
                      </a:r>
                      <a:endParaRPr b="1"/>
                    </a:p>
                  </a:txBody>
                  <a:tcPr marT="91425" marB="91425" marR="91425" marL="91425"/>
                </a:tc>
                <a:tc hMerge="1"/>
              </a:tr>
              <a:tr h="381000">
                <a:tc>
                  <a:txBody>
                    <a:bodyPr/>
                    <a:lstStyle/>
                    <a:p>
                      <a:pPr indent="0" lvl="0" marL="0" rtl="0" algn="ctr">
                        <a:spcBef>
                          <a:spcPts val="0"/>
                        </a:spcBef>
                        <a:spcAft>
                          <a:spcPts val="0"/>
                        </a:spcAft>
                        <a:buNone/>
                      </a:pPr>
                      <a:r>
                        <a:rPr b="1" lang="en" u="sng"/>
                        <a:t>Models</a:t>
                      </a:r>
                      <a:endParaRPr b="1" u="sng"/>
                    </a:p>
                  </a:txBody>
                  <a:tcPr marT="91425" marB="91425" marR="91425" marL="91425"/>
                </a:tc>
                <a:tc>
                  <a:txBody>
                    <a:bodyPr/>
                    <a:lstStyle/>
                    <a:p>
                      <a:pPr indent="0" lvl="0" marL="0" rtl="0" algn="ctr">
                        <a:spcBef>
                          <a:spcPts val="0"/>
                        </a:spcBef>
                        <a:spcAft>
                          <a:spcPts val="0"/>
                        </a:spcAft>
                        <a:buNone/>
                      </a:pPr>
                      <a:r>
                        <a:rPr b="1" lang="en"/>
                        <a:t>Rating</a:t>
                      </a:r>
                      <a:endParaRPr b="1"/>
                    </a:p>
                  </a:txBody>
                  <a:tcPr marT="91425" marB="91425" marR="91425" marL="91425"/>
                </a:tc>
                <a:tc>
                  <a:txBody>
                    <a:bodyPr/>
                    <a:lstStyle/>
                    <a:p>
                      <a:pPr indent="0" lvl="0" marL="0" rtl="0" algn="ctr">
                        <a:spcBef>
                          <a:spcPts val="0"/>
                        </a:spcBef>
                        <a:spcAft>
                          <a:spcPts val="0"/>
                        </a:spcAft>
                        <a:buNone/>
                      </a:pPr>
                      <a:r>
                        <a:rPr b="1" lang="en"/>
                        <a:t>Sentiment</a:t>
                      </a:r>
                      <a:endParaRPr b="1"/>
                    </a:p>
                  </a:txBody>
                  <a:tcPr marT="91425" marB="91425" marR="91425" marL="91425">
                    <a:solidFill>
                      <a:srgbClr val="D9EAD3"/>
                    </a:solidFill>
                  </a:tcPr>
                </a:tc>
              </a:tr>
              <a:tr h="381000">
                <a:tc>
                  <a:txBody>
                    <a:bodyPr/>
                    <a:lstStyle/>
                    <a:p>
                      <a:pPr indent="0" lvl="0" marL="0" rtl="0" algn="ctr">
                        <a:spcBef>
                          <a:spcPts val="0"/>
                        </a:spcBef>
                        <a:spcAft>
                          <a:spcPts val="0"/>
                        </a:spcAft>
                        <a:buNone/>
                      </a:pPr>
                      <a:r>
                        <a:rPr b="1" lang="en"/>
                        <a:t>Naive</a:t>
                      </a:r>
                      <a:r>
                        <a:rPr b="1" lang="en"/>
                        <a:t> Bayes</a:t>
                      </a:r>
                      <a:endParaRPr b="1"/>
                    </a:p>
                  </a:txBody>
                  <a:tcPr marT="91425" marB="91425" marR="91425" marL="91425"/>
                </a:tc>
                <a:tc>
                  <a:txBody>
                    <a:bodyPr/>
                    <a:lstStyle/>
                    <a:p>
                      <a:pPr indent="0" lvl="0" marL="0" rtl="0" algn="ctr">
                        <a:spcBef>
                          <a:spcPts val="0"/>
                        </a:spcBef>
                        <a:spcAft>
                          <a:spcPts val="0"/>
                        </a:spcAft>
                        <a:buNone/>
                      </a:pPr>
                      <a:r>
                        <a:rPr lang="en"/>
                        <a:t>51%</a:t>
                      </a:r>
                      <a:endParaRPr/>
                    </a:p>
                  </a:txBody>
                  <a:tcPr marT="91425" marB="91425" marR="91425" marL="91425"/>
                </a:tc>
                <a:tc>
                  <a:txBody>
                    <a:bodyPr/>
                    <a:lstStyle/>
                    <a:p>
                      <a:pPr indent="0" lvl="0" marL="0" rtl="0" algn="ctr">
                        <a:spcBef>
                          <a:spcPts val="0"/>
                        </a:spcBef>
                        <a:spcAft>
                          <a:spcPts val="0"/>
                        </a:spcAft>
                        <a:buNone/>
                      </a:pPr>
                      <a:r>
                        <a:rPr lang="en"/>
                        <a:t>78%</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b="1" lang="en"/>
                        <a:t>Decision Tree</a:t>
                      </a:r>
                      <a:endParaRPr b="1"/>
                    </a:p>
                  </a:txBody>
                  <a:tcPr marT="91425" marB="91425" marR="91425" marL="91425"/>
                </a:tc>
                <a:tc>
                  <a:txBody>
                    <a:bodyPr/>
                    <a:lstStyle/>
                    <a:p>
                      <a:pPr indent="0" lvl="0" marL="0" rtl="0" algn="ctr">
                        <a:spcBef>
                          <a:spcPts val="0"/>
                        </a:spcBef>
                        <a:spcAft>
                          <a:spcPts val="0"/>
                        </a:spcAft>
                        <a:buNone/>
                      </a:pPr>
                      <a:r>
                        <a:rPr lang="en"/>
                        <a:t>52%</a:t>
                      </a:r>
                      <a:endParaRPr/>
                    </a:p>
                  </a:txBody>
                  <a:tcPr marT="91425" marB="91425" marR="91425" marL="91425"/>
                </a:tc>
                <a:tc>
                  <a:txBody>
                    <a:bodyPr/>
                    <a:lstStyle/>
                    <a:p>
                      <a:pPr indent="0" lvl="0" marL="0" rtl="0" algn="ctr">
                        <a:spcBef>
                          <a:spcPts val="0"/>
                        </a:spcBef>
                        <a:spcAft>
                          <a:spcPts val="0"/>
                        </a:spcAft>
                        <a:buNone/>
                      </a:pPr>
                      <a:r>
                        <a:rPr lang="en"/>
                        <a:t>79%</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b="1" lang="en"/>
                        <a:t>Random Forest</a:t>
                      </a:r>
                      <a:endParaRPr b="1"/>
                    </a:p>
                  </a:txBody>
                  <a:tcPr marT="91425" marB="91425" marR="91425" marL="91425"/>
                </a:tc>
                <a:tc>
                  <a:txBody>
                    <a:bodyPr/>
                    <a:lstStyle/>
                    <a:p>
                      <a:pPr indent="0" lvl="0" marL="0" rtl="0" algn="ctr">
                        <a:spcBef>
                          <a:spcPts val="0"/>
                        </a:spcBef>
                        <a:spcAft>
                          <a:spcPts val="0"/>
                        </a:spcAft>
                        <a:buNone/>
                      </a:pPr>
                      <a:r>
                        <a:rPr lang="en"/>
                        <a:t>57%</a:t>
                      </a:r>
                      <a:endParaRPr/>
                    </a:p>
                  </a:txBody>
                  <a:tcPr marT="91425" marB="91425" marR="91425" marL="91425"/>
                </a:tc>
                <a:tc>
                  <a:txBody>
                    <a:bodyPr/>
                    <a:lstStyle/>
                    <a:p>
                      <a:pPr indent="0" lvl="0" marL="0" rtl="0" algn="ctr">
                        <a:spcBef>
                          <a:spcPts val="0"/>
                        </a:spcBef>
                        <a:spcAft>
                          <a:spcPts val="0"/>
                        </a:spcAft>
                        <a:buNone/>
                      </a:pPr>
                      <a:r>
                        <a:rPr lang="en"/>
                        <a:t>82%</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b="1" lang="en"/>
                        <a:t>SVM</a:t>
                      </a:r>
                      <a:endParaRPr b="1"/>
                    </a:p>
                  </a:txBody>
                  <a:tcPr marT="91425" marB="91425" marR="91425" marL="91425"/>
                </a:tc>
                <a:tc>
                  <a:txBody>
                    <a:bodyPr/>
                    <a:lstStyle/>
                    <a:p>
                      <a:pPr indent="0" lvl="0" marL="0" rtl="0" algn="ctr">
                        <a:spcBef>
                          <a:spcPts val="0"/>
                        </a:spcBef>
                        <a:spcAft>
                          <a:spcPts val="0"/>
                        </a:spcAft>
                        <a:buNone/>
                      </a:pPr>
                      <a:r>
                        <a:rPr lang="en"/>
                        <a:t>64%</a:t>
                      </a:r>
                      <a:endParaRPr/>
                    </a:p>
                  </a:txBody>
                  <a:tcPr marT="91425" marB="91425" marR="91425" marL="91425"/>
                </a:tc>
                <a:tc>
                  <a:txBody>
                    <a:bodyPr/>
                    <a:lstStyle/>
                    <a:p>
                      <a:pPr indent="0" lvl="0" marL="0" rtl="0" algn="ctr">
                        <a:spcBef>
                          <a:spcPts val="0"/>
                        </a:spcBef>
                        <a:spcAft>
                          <a:spcPts val="0"/>
                        </a:spcAft>
                        <a:buNone/>
                      </a:pPr>
                      <a:r>
                        <a:rPr lang="en"/>
                        <a:t>86%</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b="1" lang="en"/>
                        <a:t>BERT</a:t>
                      </a:r>
                      <a:endParaRPr b="1"/>
                    </a:p>
                  </a:txBody>
                  <a:tcPr marT="91425" marB="91425" marR="91425" marL="91425"/>
                </a:tc>
                <a:tc>
                  <a:txBody>
                    <a:bodyPr/>
                    <a:lstStyle/>
                    <a:p>
                      <a:pPr indent="0" lvl="0" marL="0" rtl="0" algn="ctr">
                        <a:spcBef>
                          <a:spcPts val="0"/>
                        </a:spcBef>
                        <a:spcAft>
                          <a:spcPts val="0"/>
                        </a:spcAft>
                        <a:buNone/>
                      </a:pPr>
                      <a:r>
                        <a:rPr lang="en"/>
                        <a:t>66%</a:t>
                      </a:r>
                      <a:endParaRPr/>
                    </a:p>
                  </a:txBody>
                  <a:tcPr marT="91425" marB="91425" marR="91425" marL="91425"/>
                </a:tc>
                <a:tc>
                  <a:txBody>
                    <a:bodyPr/>
                    <a:lstStyle/>
                    <a:p>
                      <a:pPr indent="0" lvl="0" marL="0" rtl="0" algn="ctr">
                        <a:spcBef>
                          <a:spcPts val="0"/>
                        </a:spcBef>
                        <a:spcAft>
                          <a:spcPts val="0"/>
                        </a:spcAft>
                        <a:buNone/>
                      </a:pPr>
                      <a:r>
                        <a:rPr lang="en"/>
                        <a:t>88%</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b="1" lang="en"/>
                        <a:t>VADER</a:t>
                      </a:r>
                      <a:endParaRPr b="1"/>
                    </a:p>
                  </a:txBody>
                  <a:tcPr marT="91425" marB="91425" marR="91425" marL="91425"/>
                </a:tc>
                <a:tc>
                  <a:txBody>
                    <a:bodyPr/>
                    <a:lstStyle/>
                    <a:p>
                      <a:pPr indent="0" lvl="0" marL="0" rtl="0" algn="ctr">
                        <a:spcBef>
                          <a:spcPts val="0"/>
                        </a:spcBef>
                        <a:spcAft>
                          <a:spcPts val="0"/>
                        </a:spcAft>
                        <a:buNone/>
                      </a:pPr>
                      <a:r>
                        <a:rPr lang="en"/>
                        <a:t>NA</a:t>
                      </a:r>
                      <a:endParaRPr/>
                    </a:p>
                  </a:txBody>
                  <a:tcPr marT="91425" marB="91425" marR="91425" marL="91425"/>
                </a:tc>
                <a:tc>
                  <a:txBody>
                    <a:bodyPr/>
                    <a:lstStyle/>
                    <a:p>
                      <a:pPr indent="0" lvl="0" marL="0" rtl="0" algn="ctr">
                        <a:spcBef>
                          <a:spcPts val="0"/>
                        </a:spcBef>
                        <a:spcAft>
                          <a:spcPts val="0"/>
                        </a:spcAft>
                        <a:buNone/>
                      </a:pPr>
                      <a:r>
                        <a:rPr lang="en"/>
                        <a:t>81%</a:t>
                      </a:r>
                      <a:endParaRPr/>
                    </a:p>
                  </a:txBody>
                  <a:tcPr marT="91425" marB="91425" marR="91425" marL="91425">
                    <a:solidFill>
                      <a:srgbClr val="D9EAD3"/>
                    </a:solidFill>
                  </a:tcPr>
                </a:tc>
              </a:tr>
            </a:tbl>
          </a:graphicData>
        </a:graphic>
      </p:graphicFrame>
      <p:sp>
        <p:nvSpPr>
          <p:cNvPr id="260" name="Google Shape;260;p28"/>
          <p:cNvSpPr txBox="1"/>
          <p:nvPr>
            <p:ph idx="1" type="body"/>
          </p:nvPr>
        </p:nvSpPr>
        <p:spPr>
          <a:xfrm>
            <a:off x="601350" y="812275"/>
            <a:ext cx="7941300" cy="8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u="sng">
                <a:solidFill>
                  <a:srgbClr val="202124"/>
                </a:solidFill>
              </a:rPr>
              <a:t>RQ1. </a:t>
            </a:r>
            <a:r>
              <a:rPr b="1" lang="en" sz="2000" u="sng">
                <a:solidFill>
                  <a:srgbClr val="202124"/>
                </a:solidFill>
              </a:rPr>
              <a:t>Would models perform better for a 3-class output (Sentiment) rather than a 5-class output (Rating)?</a:t>
            </a:r>
            <a:endParaRPr b="1" sz="2000" u="sng">
              <a:solidFill>
                <a:srgbClr val="202124"/>
              </a:solidFill>
              <a:latin typeface="Arial"/>
              <a:ea typeface="Arial"/>
              <a:cs typeface="Arial"/>
              <a:sym typeface="Arial"/>
            </a:endParaRPr>
          </a:p>
          <a:p>
            <a:pPr indent="0" lvl="0" marL="0" rtl="0" algn="ctr">
              <a:spcBef>
                <a:spcPts val="1200"/>
              </a:spcBef>
              <a:spcAft>
                <a:spcPts val="1200"/>
              </a:spcAft>
              <a:buNone/>
            </a:pPr>
            <a:r>
              <a:t/>
            </a:r>
            <a:endParaRPr b="1" sz="2000" u="sng">
              <a:solidFill>
                <a:srgbClr val="202124"/>
              </a:solidFill>
            </a:endParaRPr>
          </a:p>
        </p:txBody>
      </p:sp>
      <p:sp>
        <p:nvSpPr>
          <p:cNvPr id="261" name="Google Shape;261;p28"/>
          <p:cNvSpPr txBox="1"/>
          <p:nvPr>
            <p:ph idx="1" type="body"/>
          </p:nvPr>
        </p:nvSpPr>
        <p:spPr>
          <a:xfrm>
            <a:off x="4833275" y="1891188"/>
            <a:ext cx="3840900" cy="25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lang="en" sz="1860" u="sng">
                <a:solidFill>
                  <a:srgbClr val="202124"/>
                </a:solidFill>
              </a:rPr>
              <a:t>Probable Reasons:</a:t>
            </a:r>
            <a:endParaRPr sz="1860">
              <a:solidFill>
                <a:srgbClr val="202124"/>
              </a:solidFill>
            </a:endParaRPr>
          </a:p>
          <a:p>
            <a:pPr indent="-346710" lvl="0" marL="457200" rtl="0" algn="l">
              <a:spcBef>
                <a:spcPts val="1200"/>
              </a:spcBef>
              <a:spcAft>
                <a:spcPts val="0"/>
              </a:spcAft>
              <a:buClr>
                <a:srgbClr val="202124"/>
              </a:buClr>
              <a:buSzPts val="1860"/>
              <a:buChar char="-"/>
            </a:pPr>
            <a:r>
              <a:rPr lang="en" sz="1860">
                <a:solidFill>
                  <a:srgbClr val="202124"/>
                </a:solidFill>
              </a:rPr>
              <a:t>No global rules for review score.</a:t>
            </a:r>
            <a:endParaRPr sz="1860">
              <a:solidFill>
                <a:srgbClr val="202124"/>
              </a:solidFill>
            </a:endParaRPr>
          </a:p>
          <a:p>
            <a:pPr indent="-346710" lvl="0" marL="457200" rtl="0" algn="l">
              <a:spcBef>
                <a:spcPts val="0"/>
              </a:spcBef>
              <a:spcAft>
                <a:spcPts val="0"/>
              </a:spcAft>
              <a:buClr>
                <a:srgbClr val="202124"/>
              </a:buClr>
              <a:buSzPts val="1860"/>
              <a:buChar char="-"/>
            </a:pPr>
            <a:r>
              <a:rPr lang="en" sz="1860">
                <a:solidFill>
                  <a:srgbClr val="202124"/>
                </a:solidFill>
              </a:rPr>
              <a:t>Easier to differentiate between positive and negative words.</a:t>
            </a:r>
            <a:endParaRPr sz="1860">
              <a:solidFill>
                <a:srgbClr val="202124"/>
              </a:solidFill>
            </a:endParaRPr>
          </a:p>
        </p:txBody>
      </p:sp>
      <p:sp>
        <p:nvSpPr>
          <p:cNvPr id="262" name="Google Shape;262;p2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268" name="Google Shape;268;p29"/>
          <p:cNvGraphicFramePr/>
          <p:nvPr/>
        </p:nvGraphicFramePr>
        <p:xfrm>
          <a:off x="2187475" y="1813950"/>
          <a:ext cx="3000000" cy="3000000"/>
        </p:xfrm>
        <a:graphic>
          <a:graphicData uri="http://schemas.openxmlformats.org/drawingml/2006/table">
            <a:tbl>
              <a:tblPr>
                <a:noFill/>
                <a:tableStyleId>{3B7603C5-DB56-477F-8E09-3AC85E93892F}</a:tableStyleId>
              </a:tblPr>
              <a:tblGrid>
                <a:gridCol w="1215925"/>
                <a:gridCol w="1215925"/>
                <a:gridCol w="1168600"/>
                <a:gridCol w="1168600"/>
              </a:tblGrid>
              <a:tr h="404725">
                <a:tc>
                  <a:txBody>
                    <a:bodyPr/>
                    <a:lstStyle/>
                    <a:p>
                      <a:pPr indent="0" lvl="0" marL="0" rtl="0" algn="ctr">
                        <a:spcBef>
                          <a:spcPts val="0"/>
                        </a:spcBef>
                        <a:spcAft>
                          <a:spcPts val="0"/>
                        </a:spcAft>
                        <a:buNone/>
                      </a:pPr>
                      <a:r>
                        <a:rPr b="1" lang="en"/>
                        <a:t>Precision</a:t>
                      </a:r>
                      <a:endParaRPr b="1"/>
                    </a:p>
                  </a:txBody>
                  <a:tcPr marT="91425" marB="91425" marR="91425" marL="91425"/>
                </a:tc>
                <a:tc>
                  <a:txBody>
                    <a:bodyPr/>
                    <a:lstStyle/>
                    <a:p>
                      <a:pPr indent="0" lvl="0" marL="0" rtl="0" algn="ctr">
                        <a:spcBef>
                          <a:spcPts val="0"/>
                        </a:spcBef>
                        <a:spcAft>
                          <a:spcPts val="0"/>
                        </a:spcAft>
                        <a:buNone/>
                      </a:pPr>
                      <a:r>
                        <a:rPr b="1" lang="en"/>
                        <a:t>Rating</a:t>
                      </a:r>
                      <a:endParaRPr b="1"/>
                    </a:p>
                  </a:txBody>
                  <a:tcPr marT="91425" marB="91425" marR="91425" marL="91425"/>
                </a:tc>
                <a:tc>
                  <a:txBody>
                    <a:bodyPr/>
                    <a:lstStyle/>
                    <a:p>
                      <a:pPr indent="0" lvl="0" marL="0" rtl="0" algn="ctr">
                        <a:spcBef>
                          <a:spcPts val="0"/>
                        </a:spcBef>
                        <a:spcAft>
                          <a:spcPts val="0"/>
                        </a:spcAft>
                        <a:buNone/>
                      </a:pPr>
                      <a:r>
                        <a:rPr b="1" lang="en"/>
                        <a:t>Sentiment</a:t>
                      </a:r>
                      <a:endParaRPr b="1"/>
                    </a:p>
                  </a:txBody>
                  <a:tcPr marT="91425" marB="91425" marR="91425" marL="91425">
                    <a:solidFill>
                      <a:srgbClr val="D9EAD3"/>
                    </a:solidFill>
                  </a:tcPr>
                </a:tc>
                <a:tc>
                  <a:txBody>
                    <a:bodyPr/>
                    <a:lstStyle/>
                    <a:p>
                      <a:pPr indent="0" lvl="0" marL="0" rtl="0" algn="ctr">
                        <a:spcBef>
                          <a:spcPts val="0"/>
                        </a:spcBef>
                        <a:spcAft>
                          <a:spcPts val="0"/>
                        </a:spcAft>
                        <a:buNone/>
                      </a:pPr>
                      <a:r>
                        <a:rPr b="1" lang="en"/>
                        <a:t>Precision</a:t>
                      </a:r>
                      <a:endParaRPr b="1"/>
                    </a:p>
                  </a:txBody>
                  <a:tcPr marT="91425" marB="91425" marR="91425" marL="91425">
                    <a:solidFill>
                      <a:srgbClr val="D9EAD3"/>
                    </a:solidFill>
                  </a:tcPr>
                </a:tc>
              </a:tr>
              <a:tr h="396200">
                <a:tc>
                  <a:txBody>
                    <a:bodyPr/>
                    <a:lstStyle/>
                    <a:p>
                      <a:pPr indent="0" lvl="0" marL="0" rtl="0" algn="ctr">
                        <a:spcBef>
                          <a:spcPts val="0"/>
                        </a:spcBef>
                        <a:spcAft>
                          <a:spcPts val="0"/>
                        </a:spcAft>
                        <a:buNone/>
                      </a:pPr>
                      <a:r>
                        <a:rPr lang="en"/>
                        <a:t>71%</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rowSpan="2">
                  <a:txBody>
                    <a:bodyPr/>
                    <a:lstStyle/>
                    <a:p>
                      <a:pPr indent="0" lvl="0" marL="0" rtl="0" algn="ctr">
                        <a:spcBef>
                          <a:spcPts val="0"/>
                        </a:spcBef>
                        <a:spcAft>
                          <a:spcPts val="0"/>
                        </a:spcAft>
                        <a:buNone/>
                      </a:pPr>
                      <a:r>
                        <a:rPr lang="en"/>
                        <a:t>Positive</a:t>
                      </a:r>
                      <a:endParaRPr/>
                    </a:p>
                  </a:txBody>
                  <a:tcPr marT="91425" marB="91425" marR="91425" marL="91425" anchor="ctr">
                    <a:solidFill>
                      <a:srgbClr val="D9EAD3"/>
                    </a:solidFill>
                  </a:tcPr>
                </a:tc>
                <a:tc rowSpan="2">
                  <a:txBody>
                    <a:bodyPr/>
                    <a:lstStyle/>
                    <a:p>
                      <a:pPr indent="0" lvl="0" marL="0" rtl="0" algn="ctr">
                        <a:spcBef>
                          <a:spcPts val="0"/>
                        </a:spcBef>
                        <a:spcAft>
                          <a:spcPts val="0"/>
                        </a:spcAft>
                        <a:buNone/>
                      </a:pPr>
                      <a:r>
                        <a:rPr lang="en"/>
                        <a:t>72%</a:t>
                      </a:r>
                      <a:endParaRPr/>
                    </a:p>
                  </a:txBody>
                  <a:tcPr marT="91425" marB="91425" marR="91425" marL="91425" anchor="ctr">
                    <a:solidFill>
                      <a:srgbClr val="D9EAD3"/>
                    </a:solidFill>
                  </a:tcPr>
                </a:tc>
              </a:tr>
              <a:tr h="396200">
                <a:tc>
                  <a:txBody>
                    <a:bodyPr/>
                    <a:lstStyle/>
                    <a:p>
                      <a:pPr indent="0" lvl="0" marL="0" rtl="0" algn="ctr">
                        <a:spcBef>
                          <a:spcPts val="0"/>
                        </a:spcBef>
                        <a:spcAft>
                          <a:spcPts val="0"/>
                        </a:spcAft>
                        <a:buNone/>
                      </a:pPr>
                      <a:r>
                        <a:rPr lang="en"/>
                        <a:t>44%</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vMerge="1"/>
                <a:tc vMerge="1"/>
              </a:tr>
              <a:tr h="609575">
                <a:tc>
                  <a:txBody>
                    <a:bodyPr/>
                    <a:lstStyle/>
                    <a:p>
                      <a:pPr indent="0" lvl="0" marL="0" rtl="0" algn="ctr">
                        <a:spcBef>
                          <a:spcPts val="0"/>
                        </a:spcBef>
                        <a:spcAft>
                          <a:spcPts val="0"/>
                        </a:spcAft>
                        <a:buNone/>
                      </a:pPr>
                      <a:r>
                        <a:rPr lang="en"/>
                        <a:t>47%</a:t>
                      </a:r>
                      <a:endParaRPr/>
                    </a:p>
                  </a:txBody>
                  <a:tcPr marT="91425" marB="91425" marR="91425" marL="91425" anchor="ct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Neutral</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
                        <a:t>49%</a:t>
                      </a:r>
                      <a:endParaRPr/>
                    </a:p>
                  </a:txBody>
                  <a:tcPr marT="91425" marB="91425" marR="91425" marL="91425" anchor="ctr">
                    <a:solidFill>
                      <a:srgbClr val="D9EAD3"/>
                    </a:solidFill>
                  </a:tcPr>
                </a:tc>
              </a:tr>
              <a:tr h="396200">
                <a:tc>
                  <a:txBody>
                    <a:bodyPr/>
                    <a:lstStyle/>
                    <a:p>
                      <a:pPr indent="0" lvl="0" marL="0" rtl="0" algn="ctr">
                        <a:spcBef>
                          <a:spcPts val="0"/>
                        </a:spcBef>
                        <a:spcAft>
                          <a:spcPts val="0"/>
                        </a:spcAft>
                        <a:buNone/>
                      </a:pPr>
                      <a:r>
                        <a:rPr lang="en"/>
                        <a:t>50%</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rowSpan="2">
                  <a:txBody>
                    <a:bodyPr/>
                    <a:lstStyle/>
                    <a:p>
                      <a:pPr indent="0" lvl="0" marL="0" rtl="0" algn="ctr">
                        <a:spcBef>
                          <a:spcPts val="0"/>
                        </a:spcBef>
                        <a:spcAft>
                          <a:spcPts val="0"/>
                        </a:spcAft>
                        <a:buNone/>
                      </a:pPr>
                      <a:r>
                        <a:rPr lang="en"/>
                        <a:t>Negative</a:t>
                      </a:r>
                      <a:endParaRPr/>
                    </a:p>
                  </a:txBody>
                  <a:tcPr marT="91425" marB="91425" marR="91425" marL="91425" anchor="ctr">
                    <a:solidFill>
                      <a:srgbClr val="D9EAD3"/>
                    </a:solidFill>
                  </a:tcPr>
                </a:tc>
                <a:tc rowSpan="2">
                  <a:txBody>
                    <a:bodyPr/>
                    <a:lstStyle/>
                    <a:p>
                      <a:pPr indent="0" lvl="0" marL="0" rtl="0" algn="ctr">
                        <a:spcBef>
                          <a:spcPts val="0"/>
                        </a:spcBef>
                        <a:spcAft>
                          <a:spcPts val="0"/>
                        </a:spcAft>
                        <a:buNone/>
                      </a:pPr>
                      <a:r>
                        <a:rPr lang="en"/>
                        <a:t>90%</a:t>
                      </a:r>
                      <a:endParaRPr/>
                    </a:p>
                  </a:txBody>
                  <a:tcPr marT="91425" marB="91425" marR="91425" marL="91425" anchor="ctr">
                    <a:solidFill>
                      <a:srgbClr val="D9EAD3"/>
                    </a:solidFill>
                  </a:tcPr>
                </a:tc>
              </a:tr>
              <a:tr h="396200">
                <a:tc>
                  <a:txBody>
                    <a:bodyPr/>
                    <a:lstStyle/>
                    <a:p>
                      <a:pPr indent="0" lvl="0" marL="0" rtl="0" algn="ctr">
                        <a:spcBef>
                          <a:spcPts val="0"/>
                        </a:spcBef>
                        <a:spcAft>
                          <a:spcPts val="0"/>
                        </a:spcAft>
                        <a:buNone/>
                      </a:pPr>
                      <a:r>
                        <a:rPr lang="en"/>
                        <a:t>77%</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vMerge="1"/>
                <a:tc vMerge="1"/>
              </a:tr>
            </a:tbl>
          </a:graphicData>
        </a:graphic>
      </p:graphicFrame>
      <p:sp>
        <p:nvSpPr>
          <p:cNvPr id="269" name="Google Shape;269;p29"/>
          <p:cNvSpPr txBox="1"/>
          <p:nvPr>
            <p:ph idx="1" type="body"/>
          </p:nvPr>
        </p:nvSpPr>
        <p:spPr>
          <a:xfrm>
            <a:off x="601350" y="812275"/>
            <a:ext cx="7941300" cy="8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u="sng">
                <a:solidFill>
                  <a:srgbClr val="202124"/>
                </a:solidFill>
              </a:rPr>
              <a:t>RQ1. </a:t>
            </a:r>
            <a:r>
              <a:rPr b="1" lang="en" sz="2000" u="sng">
                <a:solidFill>
                  <a:srgbClr val="202124"/>
                </a:solidFill>
              </a:rPr>
              <a:t>Would models perform better for a 3-class output (Sentiment) rather than a 5-class output (Rating)?</a:t>
            </a:r>
            <a:endParaRPr b="1" sz="2000" u="sng">
              <a:solidFill>
                <a:srgbClr val="202124"/>
              </a:solidFill>
              <a:latin typeface="Arial"/>
              <a:ea typeface="Arial"/>
              <a:cs typeface="Arial"/>
              <a:sym typeface="Arial"/>
            </a:endParaRPr>
          </a:p>
          <a:p>
            <a:pPr indent="0" lvl="0" marL="0" rtl="0" algn="ctr">
              <a:spcBef>
                <a:spcPts val="1200"/>
              </a:spcBef>
              <a:spcAft>
                <a:spcPts val="1200"/>
              </a:spcAft>
              <a:buNone/>
            </a:pPr>
            <a:r>
              <a:t/>
            </a:r>
            <a:endParaRPr b="1" sz="2000" u="sng">
              <a:solidFill>
                <a:srgbClr val="202124"/>
              </a:solidFill>
            </a:endParaRPr>
          </a:p>
        </p:txBody>
      </p:sp>
      <p:sp>
        <p:nvSpPr>
          <p:cNvPr id="270" name="Google Shape;270;p2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76" name="Google Shape;276;p30"/>
          <p:cNvSpPr txBox="1"/>
          <p:nvPr>
            <p:ph idx="1" type="body"/>
          </p:nvPr>
        </p:nvSpPr>
        <p:spPr>
          <a:xfrm>
            <a:off x="659925" y="1091525"/>
            <a:ext cx="79413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u="sng">
                <a:solidFill>
                  <a:srgbClr val="202124"/>
                </a:solidFill>
              </a:rPr>
              <a:t>RQ2. Which model would perform better across different domains? (TripAdvisor vs Other Datasets) </a:t>
            </a:r>
            <a:endParaRPr b="1" sz="2000" u="sng">
              <a:solidFill>
                <a:srgbClr val="202124"/>
              </a:solidFill>
            </a:endParaRPr>
          </a:p>
        </p:txBody>
      </p:sp>
      <p:sp>
        <p:nvSpPr>
          <p:cNvPr id="277" name="Google Shape;277;p30"/>
          <p:cNvSpPr txBox="1"/>
          <p:nvPr>
            <p:ph idx="1" type="body"/>
          </p:nvPr>
        </p:nvSpPr>
        <p:spPr>
          <a:xfrm>
            <a:off x="1744950" y="3910025"/>
            <a:ext cx="5654100" cy="500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770"/>
              <a:buNone/>
            </a:pPr>
            <a:r>
              <a:rPr lang="en" sz="1660">
                <a:solidFill>
                  <a:srgbClr val="202124"/>
                </a:solidFill>
              </a:rPr>
              <a:t>(Different from our hypothesis)</a:t>
            </a:r>
            <a:endParaRPr sz="1660">
              <a:solidFill>
                <a:srgbClr val="202124"/>
              </a:solidFill>
            </a:endParaRPr>
          </a:p>
        </p:txBody>
      </p:sp>
      <p:graphicFrame>
        <p:nvGraphicFramePr>
          <p:cNvPr id="278" name="Google Shape;278;p30"/>
          <p:cNvGraphicFramePr/>
          <p:nvPr/>
        </p:nvGraphicFramePr>
        <p:xfrm>
          <a:off x="407075" y="2213450"/>
          <a:ext cx="3000000" cy="3000000"/>
        </p:xfrm>
        <a:graphic>
          <a:graphicData uri="http://schemas.openxmlformats.org/drawingml/2006/table">
            <a:tbl>
              <a:tblPr>
                <a:noFill/>
                <a:tableStyleId>{3B7603C5-DB56-477F-8E09-3AC85E93892F}</a:tableStyleId>
              </a:tblPr>
              <a:tblGrid>
                <a:gridCol w="4164925"/>
                <a:gridCol w="4164925"/>
              </a:tblGrid>
              <a:tr h="428000">
                <a:tc>
                  <a:txBody>
                    <a:bodyPr/>
                    <a:lstStyle/>
                    <a:p>
                      <a:pPr indent="0" lvl="0" marL="0" rtl="0" algn="l">
                        <a:spcBef>
                          <a:spcPts val="0"/>
                        </a:spcBef>
                        <a:spcAft>
                          <a:spcPts val="0"/>
                        </a:spcAft>
                        <a:buNone/>
                      </a:pPr>
                      <a:r>
                        <a:rPr b="1" lang="en" sz="2200"/>
                        <a:t>TripAdvisor</a:t>
                      </a:r>
                      <a:endParaRPr b="1" sz="2200"/>
                    </a:p>
                  </a:txBody>
                  <a:tcPr marT="91425" marB="91425" marR="91425" marL="91425"/>
                </a:tc>
                <a:tc>
                  <a:txBody>
                    <a:bodyPr/>
                    <a:lstStyle/>
                    <a:p>
                      <a:pPr indent="0" lvl="0" marL="0" rtl="0" algn="l">
                        <a:spcBef>
                          <a:spcPts val="0"/>
                        </a:spcBef>
                        <a:spcAft>
                          <a:spcPts val="0"/>
                        </a:spcAft>
                        <a:buNone/>
                      </a:pPr>
                      <a:r>
                        <a:rPr lang="en" sz="2200"/>
                        <a:t>BERT</a:t>
                      </a:r>
                      <a:endParaRPr sz="2200"/>
                    </a:p>
                  </a:txBody>
                  <a:tcPr marT="91425" marB="91425" marR="91425" marL="91425"/>
                </a:tc>
              </a:tr>
              <a:tr h="450150">
                <a:tc>
                  <a:txBody>
                    <a:bodyPr/>
                    <a:lstStyle/>
                    <a:p>
                      <a:pPr indent="0" lvl="0" marL="0" rtl="0" algn="l">
                        <a:spcBef>
                          <a:spcPts val="0"/>
                        </a:spcBef>
                        <a:spcAft>
                          <a:spcPts val="0"/>
                        </a:spcAft>
                        <a:buNone/>
                      </a:pPr>
                      <a:r>
                        <a:rPr b="1" lang="en" sz="2200"/>
                        <a:t>Other Datasets (Sentiment)</a:t>
                      </a:r>
                      <a:endParaRPr b="1" sz="2200"/>
                    </a:p>
                  </a:txBody>
                  <a:tcPr marT="91425" marB="91425" marR="91425" marL="91425"/>
                </a:tc>
                <a:tc>
                  <a:txBody>
                    <a:bodyPr/>
                    <a:lstStyle/>
                    <a:p>
                      <a:pPr indent="0" lvl="0" marL="0" rtl="0" algn="l">
                        <a:spcBef>
                          <a:spcPts val="0"/>
                        </a:spcBef>
                        <a:spcAft>
                          <a:spcPts val="0"/>
                        </a:spcAft>
                        <a:buNone/>
                      </a:pPr>
                      <a:r>
                        <a:rPr lang="en" sz="2200"/>
                        <a:t>VADER</a:t>
                      </a:r>
                      <a:endParaRPr sz="2200"/>
                    </a:p>
                  </a:txBody>
                  <a:tcPr marT="91425" marB="91425" marR="91425" marL="91425"/>
                </a:tc>
              </a:tr>
              <a:tr h="450150">
                <a:tc>
                  <a:txBody>
                    <a:bodyPr/>
                    <a:lstStyle/>
                    <a:p>
                      <a:pPr indent="0" lvl="0" marL="0" rtl="0" algn="l">
                        <a:spcBef>
                          <a:spcPts val="0"/>
                        </a:spcBef>
                        <a:spcAft>
                          <a:spcPts val="0"/>
                        </a:spcAft>
                        <a:buNone/>
                      </a:pPr>
                      <a:r>
                        <a:rPr b="1" lang="en" sz="2200"/>
                        <a:t>Other Datasets (Rating)</a:t>
                      </a:r>
                      <a:endParaRPr b="1" sz="2200"/>
                    </a:p>
                  </a:txBody>
                  <a:tcPr marT="91425" marB="91425" marR="91425" marL="91425"/>
                </a:tc>
                <a:tc>
                  <a:txBody>
                    <a:bodyPr/>
                    <a:lstStyle/>
                    <a:p>
                      <a:pPr indent="0" lvl="0" marL="0" rtl="0" algn="l">
                        <a:spcBef>
                          <a:spcPts val="0"/>
                        </a:spcBef>
                        <a:spcAft>
                          <a:spcPts val="0"/>
                        </a:spcAft>
                        <a:buNone/>
                      </a:pPr>
                      <a:r>
                        <a:rPr lang="en" sz="2200"/>
                        <a:t>Random Forest</a:t>
                      </a:r>
                      <a:endParaRPr sz="2200"/>
                    </a:p>
                  </a:txBody>
                  <a:tcPr marT="91425" marB="91425" marR="91425" marL="91425"/>
                </a:tc>
              </a:tr>
            </a:tbl>
          </a:graphicData>
        </a:graphic>
      </p:graphicFrame>
      <p:sp>
        <p:nvSpPr>
          <p:cNvPr id="279" name="Google Shape;279;p3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nvSpPr>
        <p:spPr>
          <a:xfrm>
            <a:off x="311700" y="1193388"/>
            <a:ext cx="85206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2200">
                <a:solidFill>
                  <a:srgbClr val="202124"/>
                </a:solidFill>
                <a:latin typeface="Lato"/>
                <a:ea typeface="Lato"/>
                <a:cs typeface="Lato"/>
                <a:sym typeface="Lato"/>
              </a:rPr>
              <a:t>Trained &amp; Tested on </a:t>
            </a:r>
            <a:r>
              <a:rPr b="1" lang="en" sz="2200">
                <a:solidFill>
                  <a:srgbClr val="202124"/>
                </a:solidFill>
                <a:latin typeface="Lato"/>
                <a:ea typeface="Lato"/>
                <a:cs typeface="Lato"/>
                <a:sym typeface="Lato"/>
              </a:rPr>
              <a:t>TripAdvisor Data</a:t>
            </a:r>
            <a:endParaRPr sz="2200">
              <a:solidFill>
                <a:srgbClr val="202124"/>
              </a:solidFill>
              <a:latin typeface="Lato"/>
              <a:ea typeface="Lato"/>
              <a:cs typeface="Lato"/>
              <a:sym typeface="Lato"/>
            </a:endParaRPr>
          </a:p>
        </p:txBody>
      </p:sp>
      <p:graphicFrame>
        <p:nvGraphicFramePr>
          <p:cNvPr id="285" name="Google Shape;285;p31"/>
          <p:cNvGraphicFramePr/>
          <p:nvPr/>
        </p:nvGraphicFramePr>
        <p:xfrm>
          <a:off x="2405050" y="1783920"/>
          <a:ext cx="3000000" cy="3000000"/>
        </p:xfrm>
        <a:graphic>
          <a:graphicData uri="http://schemas.openxmlformats.org/drawingml/2006/table">
            <a:tbl>
              <a:tblPr>
                <a:noFill/>
                <a:tableStyleId>{3B7603C5-DB56-477F-8E09-3AC85E93892F}</a:tableStyleId>
              </a:tblPr>
              <a:tblGrid>
                <a:gridCol w="1639675"/>
                <a:gridCol w="1421600"/>
                <a:gridCol w="1421600"/>
              </a:tblGrid>
              <a:tr h="396200">
                <a:tc>
                  <a:txBody>
                    <a:bodyPr/>
                    <a:lstStyle/>
                    <a:p>
                      <a:pPr indent="0" lvl="0" marL="0" rtl="0" algn="ctr">
                        <a:spcBef>
                          <a:spcPts val="0"/>
                        </a:spcBef>
                        <a:spcAft>
                          <a:spcPts val="0"/>
                        </a:spcAft>
                        <a:buNone/>
                      </a:pPr>
                      <a:r>
                        <a:rPr b="1" lang="en" u="sng"/>
                        <a:t>Models</a:t>
                      </a:r>
                      <a:endParaRPr b="1" u="sng"/>
                    </a:p>
                  </a:txBody>
                  <a:tcPr marT="91425" marB="91425" marR="91425" marL="91425" anchor="ctr"/>
                </a:tc>
                <a:tc>
                  <a:txBody>
                    <a:bodyPr/>
                    <a:lstStyle/>
                    <a:p>
                      <a:pPr indent="0" lvl="0" marL="0" rtl="0" algn="ctr">
                        <a:spcBef>
                          <a:spcPts val="0"/>
                        </a:spcBef>
                        <a:spcAft>
                          <a:spcPts val="0"/>
                        </a:spcAft>
                        <a:buNone/>
                      </a:pPr>
                      <a:r>
                        <a:rPr b="1" lang="en"/>
                        <a:t>Accuracy</a:t>
                      </a:r>
                      <a:endParaRPr b="1"/>
                    </a:p>
                    <a:p>
                      <a:pPr indent="0" lvl="0" marL="0" rtl="0" algn="ctr">
                        <a:spcBef>
                          <a:spcPts val="0"/>
                        </a:spcBef>
                        <a:spcAft>
                          <a:spcPts val="0"/>
                        </a:spcAft>
                        <a:buNone/>
                      </a:pPr>
                      <a:r>
                        <a:rPr b="1" lang="en"/>
                        <a:t>(Rating)</a:t>
                      </a:r>
                      <a:endParaRPr b="1"/>
                    </a:p>
                  </a:txBody>
                  <a:tcPr marT="91425" marB="91425" marR="91425" marL="91425" anchor="ctr"/>
                </a:tc>
                <a:tc>
                  <a:txBody>
                    <a:bodyPr/>
                    <a:lstStyle/>
                    <a:p>
                      <a:pPr indent="0" lvl="0" marL="0" rtl="0" algn="ctr">
                        <a:spcBef>
                          <a:spcPts val="0"/>
                        </a:spcBef>
                        <a:spcAft>
                          <a:spcPts val="0"/>
                        </a:spcAft>
                        <a:buNone/>
                      </a:pPr>
                      <a:r>
                        <a:rPr b="1" lang="en"/>
                        <a:t>Accuracy</a:t>
                      </a:r>
                      <a:endParaRPr b="1"/>
                    </a:p>
                    <a:p>
                      <a:pPr indent="0" lvl="0" marL="0" rtl="0" algn="ctr">
                        <a:spcBef>
                          <a:spcPts val="0"/>
                        </a:spcBef>
                        <a:spcAft>
                          <a:spcPts val="0"/>
                        </a:spcAft>
                        <a:buNone/>
                      </a:pPr>
                      <a:r>
                        <a:rPr b="1" lang="en"/>
                        <a:t>(Sentiment)</a:t>
                      </a:r>
                      <a:endParaRPr b="1"/>
                    </a:p>
                  </a:txBody>
                  <a:tcPr marT="91425" marB="91425" marR="91425" marL="91425" anchor="ctr"/>
                </a:tc>
              </a:tr>
              <a:tr h="396200">
                <a:tc>
                  <a:txBody>
                    <a:bodyPr/>
                    <a:lstStyle/>
                    <a:p>
                      <a:pPr indent="0" lvl="0" marL="0" rtl="0" algn="ctr">
                        <a:spcBef>
                          <a:spcPts val="0"/>
                        </a:spcBef>
                        <a:spcAft>
                          <a:spcPts val="0"/>
                        </a:spcAft>
                        <a:buNone/>
                      </a:pPr>
                      <a:r>
                        <a:rPr b="1" lang="en"/>
                        <a:t>Naive Bayes</a:t>
                      </a:r>
                      <a:endParaRPr b="1"/>
                    </a:p>
                  </a:txBody>
                  <a:tcPr marT="91425" marB="91425" marR="91425" marL="91425" anchor="ctr"/>
                </a:tc>
                <a:tc>
                  <a:txBody>
                    <a:bodyPr/>
                    <a:lstStyle/>
                    <a:p>
                      <a:pPr indent="0" lvl="0" marL="0" rtl="0" algn="ctr">
                        <a:spcBef>
                          <a:spcPts val="0"/>
                        </a:spcBef>
                        <a:spcAft>
                          <a:spcPts val="0"/>
                        </a:spcAft>
                        <a:buNone/>
                      </a:pPr>
                      <a:r>
                        <a:rPr lang="en"/>
                        <a:t>51%</a:t>
                      </a:r>
                      <a:endParaRPr/>
                    </a:p>
                  </a:txBody>
                  <a:tcPr marT="91425" marB="91425" marR="91425" marL="91425" anchor="ctr"/>
                </a:tc>
                <a:tc>
                  <a:txBody>
                    <a:bodyPr/>
                    <a:lstStyle/>
                    <a:p>
                      <a:pPr indent="0" lvl="0" marL="0" rtl="0" algn="ctr">
                        <a:spcBef>
                          <a:spcPts val="0"/>
                        </a:spcBef>
                        <a:spcAft>
                          <a:spcPts val="0"/>
                        </a:spcAft>
                        <a:buNone/>
                      </a:pPr>
                      <a:r>
                        <a:rPr lang="en"/>
                        <a:t>78%</a:t>
                      </a:r>
                      <a:endParaRPr/>
                    </a:p>
                  </a:txBody>
                  <a:tcPr marT="91425" marB="91425" marR="91425" marL="91425" anchor="ctr"/>
                </a:tc>
              </a:tr>
              <a:tr h="396200">
                <a:tc>
                  <a:txBody>
                    <a:bodyPr/>
                    <a:lstStyle/>
                    <a:p>
                      <a:pPr indent="0" lvl="0" marL="0" rtl="0" algn="ctr">
                        <a:spcBef>
                          <a:spcPts val="0"/>
                        </a:spcBef>
                        <a:spcAft>
                          <a:spcPts val="0"/>
                        </a:spcAft>
                        <a:buNone/>
                      </a:pPr>
                      <a:r>
                        <a:rPr b="1" lang="en"/>
                        <a:t>Decision Tree</a:t>
                      </a:r>
                      <a:endParaRPr b="1"/>
                    </a:p>
                  </a:txBody>
                  <a:tcPr marT="91425" marB="91425" marR="91425" marL="91425" anchor="ctr"/>
                </a:tc>
                <a:tc>
                  <a:txBody>
                    <a:bodyPr/>
                    <a:lstStyle/>
                    <a:p>
                      <a:pPr indent="0" lvl="0" marL="0" rtl="0" algn="ctr">
                        <a:spcBef>
                          <a:spcPts val="0"/>
                        </a:spcBef>
                        <a:spcAft>
                          <a:spcPts val="0"/>
                        </a:spcAft>
                        <a:buNone/>
                      </a:pPr>
                      <a:r>
                        <a:rPr lang="en"/>
                        <a:t>52%</a:t>
                      </a:r>
                      <a:endParaRPr/>
                    </a:p>
                  </a:txBody>
                  <a:tcPr marT="91425" marB="91425" marR="91425" marL="91425" anchor="ctr"/>
                </a:tc>
                <a:tc>
                  <a:txBody>
                    <a:bodyPr/>
                    <a:lstStyle/>
                    <a:p>
                      <a:pPr indent="0" lvl="0" marL="0" rtl="0" algn="ctr">
                        <a:spcBef>
                          <a:spcPts val="0"/>
                        </a:spcBef>
                        <a:spcAft>
                          <a:spcPts val="0"/>
                        </a:spcAft>
                        <a:buNone/>
                      </a:pPr>
                      <a:r>
                        <a:rPr lang="en"/>
                        <a:t>79%</a:t>
                      </a:r>
                      <a:endParaRPr/>
                    </a:p>
                  </a:txBody>
                  <a:tcPr marT="91425" marB="91425" marR="91425" marL="91425" anchor="ctr"/>
                </a:tc>
              </a:tr>
              <a:tr h="396200">
                <a:tc>
                  <a:txBody>
                    <a:bodyPr/>
                    <a:lstStyle/>
                    <a:p>
                      <a:pPr indent="0" lvl="0" marL="0" rtl="0" algn="ctr">
                        <a:spcBef>
                          <a:spcPts val="0"/>
                        </a:spcBef>
                        <a:spcAft>
                          <a:spcPts val="0"/>
                        </a:spcAft>
                        <a:buNone/>
                      </a:pPr>
                      <a:r>
                        <a:rPr b="1" lang="en"/>
                        <a:t>Random Forest</a:t>
                      </a:r>
                      <a:endParaRPr b="1"/>
                    </a:p>
                  </a:txBody>
                  <a:tcPr marT="91425" marB="91425" marR="91425" marL="91425" anchor="ctr"/>
                </a:tc>
                <a:tc>
                  <a:txBody>
                    <a:bodyPr/>
                    <a:lstStyle/>
                    <a:p>
                      <a:pPr indent="0" lvl="0" marL="0" rtl="0" algn="ctr">
                        <a:spcBef>
                          <a:spcPts val="0"/>
                        </a:spcBef>
                        <a:spcAft>
                          <a:spcPts val="0"/>
                        </a:spcAft>
                        <a:buNone/>
                      </a:pPr>
                      <a:r>
                        <a:rPr lang="en"/>
                        <a:t>57%</a:t>
                      </a:r>
                      <a:endParaRPr/>
                    </a:p>
                  </a:txBody>
                  <a:tcPr marT="91425" marB="91425" marR="91425" marL="91425" anchor="ctr"/>
                </a:tc>
                <a:tc>
                  <a:txBody>
                    <a:bodyPr/>
                    <a:lstStyle/>
                    <a:p>
                      <a:pPr indent="0" lvl="0" marL="0" rtl="0" algn="ctr">
                        <a:spcBef>
                          <a:spcPts val="0"/>
                        </a:spcBef>
                        <a:spcAft>
                          <a:spcPts val="0"/>
                        </a:spcAft>
                        <a:buNone/>
                      </a:pPr>
                      <a:r>
                        <a:rPr lang="en"/>
                        <a:t>82%</a:t>
                      </a:r>
                      <a:endParaRPr/>
                    </a:p>
                  </a:txBody>
                  <a:tcPr marT="91425" marB="91425" marR="91425" marL="91425" anchor="ctr"/>
                </a:tc>
              </a:tr>
              <a:tr h="396200">
                <a:tc>
                  <a:txBody>
                    <a:bodyPr/>
                    <a:lstStyle/>
                    <a:p>
                      <a:pPr indent="0" lvl="0" marL="0" rtl="0" algn="ctr">
                        <a:spcBef>
                          <a:spcPts val="0"/>
                        </a:spcBef>
                        <a:spcAft>
                          <a:spcPts val="0"/>
                        </a:spcAft>
                        <a:buNone/>
                      </a:pPr>
                      <a:r>
                        <a:rPr b="1" lang="en"/>
                        <a:t>SVM</a:t>
                      </a:r>
                      <a:endParaRPr b="1"/>
                    </a:p>
                  </a:txBody>
                  <a:tcPr marT="91425" marB="91425" marR="91425" marL="91425" anchor="ctr"/>
                </a:tc>
                <a:tc>
                  <a:txBody>
                    <a:bodyPr/>
                    <a:lstStyle/>
                    <a:p>
                      <a:pPr indent="0" lvl="0" marL="0" rtl="0" algn="ctr">
                        <a:spcBef>
                          <a:spcPts val="0"/>
                        </a:spcBef>
                        <a:spcAft>
                          <a:spcPts val="0"/>
                        </a:spcAft>
                        <a:buNone/>
                      </a:pPr>
                      <a:r>
                        <a:rPr lang="en"/>
                        <a:t>64%</a:t>
                      </a:r>
                      <a:endParaRPr/>
                    </a:p>
                  </a:txBody>
                  <a:tcPr marT="91425" marB="91425" marR="91425" marL="91425" anchor="ctr"/>
                </a:tc>
                <a:tc>
                  <a:txBody>
                    <a:bodyPr/>
                    <a:lstStyle/>
                    <a:p>
                      <a:pPr indent="0" lvl="0" marL="0" rtl="0" algn="ctr">
                        <a:spcBef>
                          <a:spcPts val="0"/>
                        </a:spcBef>
                        <a:spcAft>
                          <a:spcPts val="0"/>
                        </a:spcAft>
                        <a:buNone/>
                      </a:pPr>
                      <a:r>
                        <a:rPr lang="en"/>
                        <a:t>86%</a:t>
                      </a:r>
                      <a:endParaRPr/>
                    </a:p>
                  </a:txBody>
                  <a:tcPr marT="91425" marB="91425" marR="91425" marL="91425" anchor="ctr"/>
                </a:tc>
              </a:tr>
              <a:tr h="396200">
                <a:tc>
                  <a:txBody>
                    <a:bodyPr/>
                    <a:lstStyle/>
                    <a:p>
                      <a:pPr indent="0" lvl="0" marL="0" rtl="0" algn="ctr">
                        <a:spcBef>
                          <a:spcPts val="0"/>
                        </a:spcBef>
                        <a:spcAft>
                          <a:spcPts val="0"/>
                        </a:spcAft>
                        <a:buNone/>
                      </a:pPr>
                      <a:r>
                        <a:rPr b="1" lang="en"/>
                        <a:t>BERT</a:t>
                      </a:r>
                      <a:endParaRPr b="1"/>
                    </a:p>
                  </a:txBody>
                  <a:tcPr marT="91425" marB="91425" marR="91425" marL="91425" anchor="ctr">
                    <a:solidFill>
                      <a:srgbClr val="D9EAD3"/>
                    </a:solidFill>
                  </a:tcPr>
                </a:tc>
                <a:tc>
                  <a:txBody>
                    <a:bodyPr/>
                    <a:lstStyle/>
                    <a:p>
                      <a:pPr indent="0" lvl="0" marL="0" rtl="0" algn="ctr">
                        <a:spcBef>
                          <a:spcPts val="0"/>
                        </a:spcBef>
                        <a:spcAft>
                          <a:spcPts val="0"/>
                        </a:spcAft>
                        <a:buNone/>
                      </a:pPr>
                      <a:r>
                        <a:rPr lang="en"/>
                        <a:t>66%</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
                        <a:t>88%</a:t>
                      </a:r>
                      <a:endParaRPr/>
                    </a:p>
                  </a:txBody>
                  <a:tcPr marT="91425" marB="91425" marR="91425" marL="91425" anchor="ctr">
                    <a:solidFill>
                      <a:srgbClr val="D9EAD3"/>
                    </a:solidFill>
                  </a:tcPr>
                </a:tc>
              </a:tr>
              <a:tr h="396200">
                <a:tc>
                  <a:txBody>
                    <a:bodyPr/>
                    <a:lstStyle/>
                    <a:p>
                      <a:pPr indent="0" lvl="0" marL="0" rtl="0" algn="ctr">
                        <a:spcBef>
                          <a:spcPts val="0"/>
                        </a:spcBef>
                        <a:spcAft>
                          <a:spcPts val="0"/>
                        </a:spcAft>
                        <a:buNone/>
                      </a:pPr>
                      <a:r>
                        <a:rPr b="1" lang="en"/>
                        <a:t>VADER</a:t>
                      </a:r>
                      <a:endParaRPr b="1"/>
                    </a:p>
                  </a:txBody>
                  <a:tcPr marT="91425" marB="91425" marR="91425" marL="91425" anchor="ctr"/>
                </a:tc>
                <a:tc>
                  <a:txBody>
                    <a:bodyPr/>
                    <a:lstStyle/>
                    <a:p>
                      <a:pPr indent="0" lvl="0" marL="0" rtl="0" algn="ctr">
                        <a:spcBef>
                          <a:spcPts val="0"/>
                        </a:spcBef>
                        <a:spcAft>
                          <a:spcPts val="0"/>
                        </a:spcAft>
                        <a:buNone/>
                      </a:pPr>
                      <a:r>
                        <a:rPr lang="en"/>
                        <a:t>NA</a:t>
                      </a:r>
                      <a:endParaRPr/>
                    </a:p>
                  </a:txBody>
                  <a:tcPr marT="91425" marB="91425" marR="91425" marL="91425" anchor="ctr"/>
                </a:tc>
                <a:tc>
                  <a:txBody>
                    <a:bodyPr/>
                    <a:lstStyle/>
                    <a:p>
                      <a:pPr indent="0" lvl="0" marL="0" rtl="0" algn="ctr">
                        <a:spcBef>
                          <a:spcPts val="0"/>
                        </a:spcBef>
                        <a:spcAft>
                          <a:spcPts val="0"/>
                        </a:spcAft>
                        <a:buNone/>
                      </a:pPr>
                      <a:r>
                        <a:rPr lang="en"/>
                        <a:t>81%</a:t>
                      </a:r>
                      <a:endParaRPr/>
                    </a:p>
                  </a:txBody>
                  <a:tcPr marT="91425" marB="91425" marR="91425" marL="91425" anchor="ctr"/>
                </a:tc>
              </a:tr>
            </a:tbl>
          </a:graphicData>
        </a:graphic>
      </p:graphicFrame>
      <p:sp>
        <p:nvSpPr>
          <p:cNvPr id="286" name="Google Shape;286;p31"/>
          <p:cNvSpPr txBox="1"/>
          <p:nvPr>
            <p:ph idx="1" type="body"/>
          </p:nvPr>
        </p:nvSpPr>
        <p:spPr>
          <a:xfrm>
            <a:off x="675850" y="391350"/>
            <a:ext cx="79413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u="sng">
                <a:solidFill>
                  <a:srgbClr val="202124"/>
                </a:solidFill>
              </a:rPr>
              <a:t>RQ2. Which model would perform better across different domains? (TripAdvisor vs Other Datasets) </a:t>
            </a:r>
            <a:endParaRPr b="1" sz="2000" u="sng">
              <a:solidFill>
                <a:srgbClr val="202124"/>
              </a:solidFill>
            </a:endParaRPr>
          </a:p>
        </p:txBody>
      </p:sp>
      <p:sp>
        <p:nvSpPr>
          <p:cNvPr id="287" name="Google Shape;287;p3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7" name="Google Shape;67;p14"/>
          <p:cNvPicPr preferRelativeResize="0"/>
          <p:nvPr/>
        </p:nvPicPr>
        <p:blipFill rotWithShape="1">
          <a:blip r:embed="rId4">
            <a:alphaModFix/>
          </a:blip>
          <a:srcRect b="13683" l="7052" r="7666" t="13647"/>
          <a:stretch/>
        </p:blipFill>
        <p:spPr>
          <a:xfrm>
            <a:off x="5588925" y="1863000"/>
            <a:ext cx="3054897" cy="1736249"/>
          </a:xfrm>
          <a:prstGeom prst="rect">
            <a:avLst/>
          </a:prstGeom>
          <a:noFill/>
          <a:ln cap="flat" cmpd="sng" w="28575">
            <a:solidFill>
              <a:schemeClr val="dk2"/>
            </a:solidFill>
            <a:prstDash val="solid"/>
            <a:round/>
            <a:headEnd len="sm" w="sm" type="none"/>
            <a:tailEnd len="sm" w="sm" type="none"/>
          </a:ln>
        </p:spPr>
      </p:pic>
      <p:sp>
        <p:nvSpPr>
          <p:cNvPr id="68" name="Google Shape;68;p14"/>
          <p:cNvSpPr/>
          <p:nvPr/>
        </p:nvSpPr>
        <p:spPr>
          <a:xfrm>
            <a:off x="4316363" y="2571750"/>
            <a:ext cx="1010400" cy="532800"/>
          </a:xfrm>
          <a:prstGeom prst="rightArrow">
            <a:avLst>
              <a:gd fmla="val 43562" name="adj1"/>
              <a:gd fmla="val 65175" name="adj2"/>
            </a:avLst>
          </a:prstGeom>
          <a:solidFill>
            <a:schemeClr val="accent1"/>
          </a:solidFill>
          <a:ln cap="flat" cmpd="sng" w="9525">
            <a:solidFill>
              <a:srgbClr val="4446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311700" y="391350"/>
            <a:ext cx="8520600" cy="626100"/>
          </a:xfrm>
          <a:prstGeom prst="rect">
            <a:avLst/>
          </a:prstGeom>
          <a:solidFill>
            <a:srgbClr val="E2E6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Sentiment Analysis?</a:t>
            </a:r>
            <a:endParaRPr/>
          </a:p>
        </p:txBody>
      </p:sp>
      <p:sp>
        <p:nvSpPr>
          <p:cNvPr id="70" name="Google Shape;70;p14"/>
          <p:cNvSpPr txBox="1"/>
          <p:nvPr/>
        </p:nvSpPr>
        <p:spPr>
          <a:xfrm>
            <a:off x="1358425" y="4442125"/>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1"/>
                </a:solidFill>
                <a:latin typeface="Lato"/>
                <a:ea typeface="Lato"/>
                <a:cs typeface="Lato"/>
                <a:sym typeface="Lato"/>
              </a:rPr>
              <a:t>From Text</a:t>
            </a:r>
            <a:endParaRPr>
              <a:solidFill>
                <a:schemeClr val="accent1"/>
              </a:solidFill>
              <a:latin typeface="Lato"/>
              <a:ea typeface="Lato"/>
              <a:cs typeface="Lato"/>
              <a:sym typeface="Lato"/>
            </a:endParaRPr>
          </a:p>
        </p:txBody>
      </p:sp>
      <p:sp>
        <p:nvSpPr>
          <p:cNvPr id="71" name="Google Shape;71;p14"/>
          <p:cNvSpPr txBox="1"/>
          <p:nvPr/>
        </p:nvSpPr>
        <p:spPr>
          <a:xfrm>
            <a:off x="5739375" y="3716375"/>
            <a:ext cx="2754000" cy="415500"/>
          </a:xfrm>
          <a:prstGeom prst="rect">
            <a:avLst/>
          </a:prstGeom>
          <a:solidFill>
            <a:srgbClr val="E2E6E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1"/>
                </a:solidFill>
                <a:latin typeface="Lato"/>
                <a:ea typeface="Lato"/>
                <a:cs typeface="Lato"/>
                <a:sym typeface="Lato"/>
              </a:rPr>
              <a:t>To Positive/Negative/Neutral</a:t>
            </a:r>
            <a:endParaRPr>
              <a:solidFill>
                <a:schemeClr val="accent1"/>
              </a:solidFill>
              <a:latin typeface="Lato"/>
              <a:ea typeface="Lato"/>
              <a:cs typeface="Lato"/>
              <a:sym typeface="Lato"/>
            </a:endParaRPr>
          </a:p>
        </p:txBody>
      </p:sp>
      <p:pic>
        <p:nvPicPr>
          <p:cNvPr id="72" name="Google Shape;72;p14"/>
          <p:cNvPicPr preferRelativeResize="0"/>
          <p:nvPr/>
        </p:nvPicPr>
        <p:blipFill rotWithShape="1">
          <a:blip r:embed="rId5">
            <a:alphaModFix/>
          </a:blip>
          <a:srcRect b="2016" l="0" r="44202" t="4192"/>
          <a:stretch/>
        </p:blipFill>
        <p:spPr>
          <a:xfrm>
            <a:off x="539275" y="1107713"/>
            <a:ext cx="3514950" cy="1736250"/>
          </a:xfrm>
          <a:prstGeom prst="rect">
            <a:avLst/>
          </a:prstGeom>
          <a:noFill/>
          <a:ln>
            <a:noFill/>
          </a:ln>
        </p:spPr>
      </p:pic>
      <p:pic>
        <p:nvPicPr>
          <p:cNvPr id="73" name="Google Shape;73;p14"/>
          <p:cNvPicPr preferRelativeResize="0"/>
          <p:nvPr/>
        </p:nvPicPr>
        <p:blipFill rotWithShape="1">
          <a:blip r:embed="rId5">
            <a:alphaModFix/>
          </a:blip>
          <a:srcRect b="13375" l="57865" r="2627" t="16850"/>
          <a:stretch/>
        </p:blipFill>
        <p:spPr>
          <a:xfrm>
            <a:off x="919750" y="2928350"/>
            <a:ext cx="2754002" cy="1429399"/>
          </a:xfrm>
          <a:prstGeom prst="rect">
            <a:avLst/>
          </a:prstGeom>
          <a:noFill/>
          <a:ln>
            <a:noFill/>
          </a:ln>
        </p:spPr>
      </p:pic>
      <p:sp>
        <p:nvSpPr>
          <p:cNvPr id="74" name="Google Shape;74;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idx="1" type="body"/>
          </p:nvPr>
        </p:nvSpPr>
        <p:spPr>
          <a:xfrm>
            <a:off x="601350" y="72375"/>
            <a:ext cx="79413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u="sng">
                <a:solidFill>
                  <a:srgbClr val="202124"/>
                </a:solidFill>
              </a:rPr>
              <a:t>RQ2. Which model would perform better across different domains? (TripAdvisor vs Other Datasets) </a:t>
            </a:r>
            <a:endParaRPr b="1" sz="2000" u="sng">
              <a:solidFill>
                <a:srgbClr val="202124"/>
              </a:solidFill>
            </a:endParaRPr>
          </a:p>
        </p:txBody>
      </p:sp>
      <p:graphicFrame>
        <p:nvGraphicFramePr>
          <p:cNvPr id="293" name="Google Shape;293;p32"/>
          <p:cNvGraphicFramePr/>
          <p:nvPr/>
        </p:nvGraphicFramePr>
        <p:xfrm>
          <a:off x="571300" y="1339872"/>
          <a:ext cx="3000000" cy="3000000"/>
        </p:xfrm>
        <a:graphic>
          <a:graphicData uri="http://schemas.openxmlformats.org/drawingml/2006/table">
            <a:tbl>
              <a:tblPr>
                <a:noFill/>
                <a:tableStyleId>{3B7603C5-DB56-477F-8E09-3AC85E93892F}</a:tableStyleId>
              </a:tblPr>
              <a:tblGrid>
                <a:gridCol w="2646375"/>
                <a:gridCol w="991700"/>
                <a:gridCol w="924325"/>
                <a:gridCol w="946750"/>
                <a:gridCol w="868150"/>
                <a:gridCol w="800825"/>
                <a:gridCol w="823275"/>
              </a:tblGrid>
              <a:tr h="306075">
                <a:tc>
                  <a:txBody>
                    <a:bodyPr/>
                    <a:lstStyle/>
                    <a:p>
                      <a:pPr indent="0" lvl="0" marL="0" rtl="0" algn="ctr">
                        <a:spcBef>
                          <a:spcPts val="0"/>
                        </a:spcBef>
                        <a:spcAft>
                          <a:spcPts val="0"/>
                        </a:spcAft>
                        <a:buNone/>
                      </a:pPr>
                      <a:r>
                        <a:t/>
                      </a:r>
                      <a:endParaRPr b="1" sz="1300"/>
                    </a:p>
                  </a:txBody>
                  <a:tcPr marT="91425" marB="91425" marR="91425" marL="91425" anchor="ctr"/>
                </a:tc>
                <a:tc gridSpan="6">
                  <a:txBody>
                    <a:bodyPr/>
                    <a:lstStyle/>
                    <a:p>
                      <a:pPr indent="0" lvl="0" marL="0" rtl="0" algn="ctr">
                        <a:spcBef>
                          <a:spcPts val="0"/>
                        </a:spcBef>
                        <a:spcAft>
                          <a:spcPts val="0"/>
                        </a:spcAft>
                        <a:buNone/>
                      </a:pPr>
                      <a:r>
                        <a:rPr b="1" lang="en" sz="1300"/>
                        <a:t>Accuracy (Sentiment: Positive/Negative/Neutral)</a:t>
                      </a:r>
                      <a:endParaRPr b="1" sz="1300"/>
                    </a:p>
                  </a:txBody>
                  <a:tcPr marT="91425" marB="91425" marR="91425" marL="91425" anchor="ctr"/>
                </a:tc>
                <a:tc hMerge="1"/>
                <a:tc hMerge="1"/>
                <a:tc hMerge="1"/>
                <a:tc hMerge="1"/>
                <a:tc hMerge="1"/>
              </a:tr>
              <a:tr h="459125">
                <a:tc>
                  <a:txBody>
                    <a:bodyPr/>
                    <a:lstStyle/>
                    <a:p>
                      <a:pPr indent="0" lvl="0" marL="0" rtl="0" algn="ctr">
                        <a:spcBef>
                          <a:spcPts val="0"/>
                        </a:spcBef>
                        <a:spcAft>
                          <a:spcPts val="0"/>
                        </a:spcAft>
                        <a:buNone/>
                      </a:pPr>
                      <a:r>
                        <a:rPr b="1" lang="en" sz="1300"/>
                        <a:t>Dataset</a:t>
                      </a:r>
                      <a:endParaRPr b="1" sz="13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Naive Bayes</a:t>
                      </a:r>
                      <a:endParaRPr b="1" sz="1300"/>
                    </a:p>
                  </a:txBody>
                  <a:tcPr marT="91425" marB="91425" marR="91425" marL="91425" anchor="ctr"/>
                </a:tc>
                <a:tc>
                  <a:txBody>
                    <a:bodyPr/>
                    <a:lstStyle/>
                    <a:p>
                      <a:pPr indent="0" lvl="0" marL="0" rtl="0" algn="ctr">
                        <a:spcBef>
                          <a:spcPts val="0"/>
                        </a:spcBef>
                        <a:spcAft>
                          <a:spcPts val="0"/>
                        </a:spcAft>
                        <a:buNone/>
                      </a:pPr>
                      <a:r>
                        <a:rPr b="1" lang="en" sz="1300"/>
                        <a:t>Decision Tree</a:t>
                      </a:r>
                      <a:endParaRPr b="1" sz="1300"/>
                    </a:p>
                  </a:txBody>
                  <a:tcPr marT="91425" marB="91425" marR="91425" marL="91425" anchor="ctr"/>
                </a:tc>
                <a:tc>
                  <a:txBody>
                    <a:bodyPr/>
                    <a:lstStyle/>
                    <a:p>
                      <a:pPr indent="0" lvl="0" marL="0" rtl="0" algn="ctr">
                        <a:spcBef>
                          <a:spcPts val="0"/>
                        </a:spcBef>
                        <a:spcAft>
                          <a:spcPts val="0"/>
                        </a:spcAft>
                        <a:buNone/>
                      </a:pPr>
                      <a:r>
                        <a:rPr b="1" lang="en" sz="1300"/>
                        <a:t>Random Forest</a:t>
                      </a:r>
                      <a:endParaRPr b="1" sz="1300"/>
                    </a:p>
                  </a:txBody>
                  <a:tcPr marT="91425" marB="91425" marR="91425" marL="91425" anchor="ctr"/>
                </a:tc>
                <a:tc>
                  <a:txBody>
                    <a:bodyPr/>
                    <a:lstStyle/>
                    <a:p>
                      <a:pPr indent="0" lvl="0" marL="0" rtl="0" algn="ctr">
                        <a:spcBef>
                          <a:spcPts val="0"/>
                        </a:spcBef>
                        <a:spcAft>
                          <a:spcPts val="0"/>
                        </a:spcAft>
                        <a:buNone/>
                      </a:pPr>
                      <a:r>
                        <a:rPr b="1" lang="en" sz="1300"/>
                        <a:t>SVM</a:t>
                      </a:r>
                      <a:endParaRPr b="1" sz="1300"/>
                    </a:p>
                  </a:txBody>
                  <a:tcPr marT="91425" marB="91425" marR="91425" marL="91425" anchor="ctr"/>
                </a:tc>
                <a:tc>
                  <a:txBody>
                    <a:bodyPr/>
                    <a:lstStyle/>
                    <a:p>
                      <a:pPr indent="0" lvl="0" marL="0" rtl="0" algn="ctr">
                        <a:spcBef>
                          <a:spcPts val="0"/>
                        </a:spcBef>
                        <a:spcAft>
                          <a:spcPts val="0"/>
                        </a:spcAft>
                        <a:buNone/>
                      </a:pPr>
                      <a:r>
                        <a:rPr b="1" lang="en" sz="1300"/>
                        <a:t>BERT</a:t>
                      </a:r>
                      <a:endParaRPr b="1" sz="1300"/>
                    </a:p>
                  </a:txBody>
                  <a:tcPr marT="91425" marB="91425" marR="91425" marL="91425" anchor="ctr"/>
                </a:tc>
                <a:tc>
                  <a:txBody>
                    <a:bodyPr/>
                    <a:lstStyle/>
                    <a:p>
                      <a:pPr indent="0" lvl="0" marL="0" rtl="0" algn="ctr">
                        <a:spcBef>
                          <a:spcPts val="0"/>
                        </a:spcBef>
                        <a:spcAft>
                          <a:spcPts val="0"/>
                        </a:spcAft>
                        <a:buNone/>
                      </a:pPr>
                      <a:r>
                        <a:rPr b="1" lang="en" sz="1300"/>
                        <a:t>VADER</a:t>
                      </a:r>
                      <a:endParaRPr b="1" sz="1300"/>
                    </a:p>
                  </a:txBody>
                  <a:tcPr marT="91425" marB="91425" marR="91425" marL="91425" anchor="ctr">
                    <a:solidFill>
                      <a:srgbClr val="D9EAD3"/>
                    </a:solidFill>
                  </a:tcPr>
                </a:tc>
              </a:tr>
              <a:tr h="306075">
                <a:tc>
                  <a:txBody>
                    <a:bodyPr/>
                    <a:lstStyle/>
                    <a:p>
                      <a:pPr indent="0" lvl="0" marL="0" marR="0" rtl="0" algn="ctr">
                        <a:lnSpc>
                          <a:spcPct val="100000"/>
                        </a:lnSpc>
                        <a:spcBef>
                          <a:spcPts val="0"/>
                        </a:spcBef>
                        <a:spcAft>
                          <a:spcPts val="0"/>
                        </a:spcAft>
                        <a:buNone/>
                      </a:pPr>
                      <a:r>
                        <a:rPr lang="en" sz="1300"/>
                        <a:t>TripAdvisor </a:t>
                      </a:r>
                      <a:r>
                        <a:rPr lang="en" sz="1300"/>
                        <a:t>Hotels</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c gridSpan="5">
                  <a:txBody>
                    <a:bodyPr/>
                    <a:lstStyle/>
                    <a:p>
                      <a:pPr indent="0" lvl="0" marL="0" rtl="0" algn="ctr">
                        <a:spcBef>
                          <a:spcPts val="0"/>
                        </a:spcBef>
                        <a:spcAft>
                          <a:spcPts val="0"/>
                        </a:spcAft>
                        <a:buNone/>
                      </a:pPr>
                      <a:r>
                        <a:rPr lang="en" sz="1300"/>
                        <a:t>Model Trained on This Dataset</a:t>
                      </a:r>
                      <a:endParaRPr sz="1300"/>
                    </a:p>
                  </a:txBody>
                  <a:tcPr marT="91425" marB="91425" marR="91425" marL="91425" anchor="ctr">
                    <a:lnL cap="flat" cmpd="sng" w="9525">
                      <a:solidFill>
                        <a:srgbClr val="9E9E9E"/>
                      </a:solidFill>
                      <a:prstDash val="solid"/>
                      <a:round/>
                      <a:headEnd len="sm" w="sm" type="none"/>
                      <a:tailEnd len="sm" w="sm" type="none"/>
                    </a:lnL>
                    <a:solidFill>
                      <a:srgbClr val="CCCCCC"/>
                    </a:solidFill>
                  </a:tcPr>
                </a:tc>
                <a:tc hMerge="1"/>
                <a:tc hMerge="1"/>
                <a:tc hMerge="1"/>
                <a:tc hMerge="1"/>
                <a:tc>
                  <a:txBody>
                    <a:bodyPr/>
                    <a:lstStyle/>
                    <a:p>
                      <a:pPr indent="0" lvl="0" marL="0" rtl="0" algn="ctr">
                        <a:spcBef>
                          <a:spcPts val="0"/>
                        </a:spcBef>
                        <a:spcAft>
                          <a:spcPts val="0"/>
                        </a:spcAft>
                        <a:buNone/>
                      </a:pPr>
                      <a:r>
                        <a:rPr lang="en" sz="1300"/>
                        <a:t>N/A</a:t>
                      </a:r>
                      <a:endParaRPr sz="1300"/>
                    </a:p>
                  </a:txBody>
                  <a:tcPr marT="91425" marB="91425" marR="91425" marL="91425" anchor="ctr">
                    <a:solidFill>
                      <a:srgbClr val="D9EAD3"/>
                    </a:solidFill>
                  </a:tcPr>
                </a:tc>
              </a:tr>
              <a:tr h="358925">
                <a:tc>
                  <a:txBody>
                    <a:bodyPr/>
                    <a:lstStyle/>
                    <a:p>
                      <a:pPr indent="0" lvl="0" marL="0" rtl="0" algn="ctr">
                        <a:spcBef>
                          <a:spcPts val="0"/>
                        </a:spcBef>
                        <a:spcAft>
                          <a:spcPts val="0"/>
                        </a:spcAft>
                        <a:buNone/>
                      </a:pPr>
                      <a:r>
                        <a:rPr lang="en" sz="1300"/>
                        <a:t>Amazon Fine Food</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t>78%</a:t>
                      </a:r>
                      <a:endParaRPr sz="13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300"/>
                        <a:t>76%</a:t>
                      </a:r>
                      <a:endParaRPr sz="1300"/>
                    </a:p>
                  </a:txBody>
                  <a:tcPr marT="91425" marB="91425" marR="91425" marL="91425" anchor="ctr"/>
                </a:tc>
                <a:tc>
                  <a:txBody>
                    <a:bodyPr/>
                    <a:lstStyle/>
                    <a:p>
                      <a:pPr indent="0" lvl="0" marL="0" rtl="0" algn="ctr">
                        <a:spcBef>
                          <a:spcPts val="0"/>
                        </a:spcBef>
                        <a:spcAft>
                          <a:spcPts val="0"/>
                        </a:spcAft>
                        <a:buNone/>
                      </a:pPr>
                      <a:r>
                        <a:rPr lang="en" sz="1300"/>
                        <a:t>79%</a:t>
                      </a:r>
                      <a:endParaRPr sz="1300"/>
                    </a:p>
                  </a:txBody>
                  <a:tcPr marT="91425" marB="91425" marR="91425" marL="91425" anchor="ctr"/>
                </a:tc>
                <a:tc>
                  <a:txBody>
                    <a:bodyPr/>
                    <a:lstStyle/>
                    <a:p>
                      <a:pPr indent="0" lvl="0" marL="0" rtl="0" algn="ctr">
                        <a:spcBef>
                          <a:spcPts val="0"/>
                        </a:spcBef>
                        <a:spcAft>
                          <a:spcPts val="0"/>
                        </a:spcAft>
                        <a:buNone/>
                      </a:pPr>
                      <a:r>
                        <a:rPr lang="en" sz="1300"/>
                        <a:t>78</a:t>
                      </a:r>
                      <a:r>
                        <a:rPr lang="en" sz="1300"/>
                        <a:t>%</a:t>
                      </a:r>
                      <a:endParaRPr sz="1300"/>
                    </a:p>
                  </a:txBody>
                  <a:tcPr marT="91425" marB="91425" marR="91425" marL="91425" anchor="ctr"/>
                </a:tc>
                <a:tc>
                  <a:txBody>
                    <a:bodyPr/>
                    <a:lstStyle/>
                    <a:p>
                      <a:pPr indent="0" lvl="0" marL="0" rtl="0" algn="ctr">
                        <a:spcBef>
                          <a:spcPts val="0"/>
                        </a:spcBef>
                        <a:spcAft>
                          <a:spcPts val="0"/>
                        </a:spcAft>
                        <a:buNone/>
                      </a:pPr>
                      <a:r>
                        <a:rPr lang="en" sz="1300"/>
                        <a:t>46%</a:t>
                      </a:r>
                      <a:endParaRPr sz="1300"/>
                    </a:p>
                  </a:txBody>
                  <a:tcPr marT="91425" marB="91425" marR="91425" marL="91425" anchor="ctr"/>
                </a:tc>
                <a:tc>
                  <a:txBody>
                    <a:bodyPr/>
                    <a:lstStyle/>
                    <a:p>
                      <a:pPr indent="0" lvl="0" marL="0" rtl="0" algn="ctr">
                        <a:spcBef>
                          <a:spcPts val="0"/>
                        </a:spcBef>
                        <a:spcAft>
                          <a:spcPts val="0"/>
                        </a:spcAft>
                        <a:buNone/>
                      </a:pPr>
                      <a:r>
                        <a:rPr lang="en" sz="1300"/>
                        <a:t>81%</a:t>
                      </a:r>
                      <a:endParaRPr sz="1300"/>
                    </a:p>
                  </a:txBody>
                  <a:tcPr marT="91425" marB="91425" marR="91425" marL="91425" anchor="ctr">
                    <a:solidFill>
                      <a:srgbClr val="D9EAD3"/>
                    </a:solidFill>
                  </a:tcPr>
                </a:tc>
              </a:tr>
              <a:tr h="306075">
                <a:tc>
                  <a:txBody>
                    <a:bodyPr/>
                    <a:lstStyle/>
                    <a:p>
                      <a:pPr indent="0" lvl="0" marL="0" rtl="0" algn="ctr">
                        <a:spcBef>
                          <a:spcPts val="0"/>
                        </a:spcBef>
                        <a:spcAft>
                          <a:spcPts val="0"/>
                        </a:spcAft>
                        <a:buNone/>
                      </a:pPr>
                      <a:r>
                        <a:rPr lang="en" sz="1300"/>
                        <a:t>Google Play Store</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t>45%</a:t>
                      </a:r>
                      <a:endParaRPr sz="13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300"/>
                        <a:t>52%</a:t>
                      </a:r>
                      <a:endParaRPr sz="1300"/>
                    </a:p>
                  </a:txBody>
                  <a:tcPr marT="91425" marB="91425" marR="91425" marL="91425" anchor="ctr"/>
                </a:tc>
                <a:tc>
                  <a:txBody>
                    <a:bodyPr/>
                    <a:lstStyle/>
                    <a:p>
                      <a:pPr indent="0" lvl="0" marL="0" rtl="0" algn="ctr">
                        <a:spcBef>
                          <a:spcPts val="0"/>
                        </a:spcBef>
                        <a:spcAft>
                          <a:spcPts val="0"/>
                        </a:spcAft>
                        <a:buNone/>
                      </a:pPr>
                      <a:r>
                        <a:rPr lang="en" sz="1300"/>
                        <a:t>46%</a:t>
                      </a:r>
                      <a:endParaRPr sz="1300"/>
                    </a:p>
                  </a:txBody>
                  <a:tcPr marT="91425" marB="91425" marR="91425" marL="91425" anchor="ctr"/>
                </a:tc>
                <a:tc>
                  <a:txBody>
                    <a:bodyPr/>
                    <a:lstStyle/>
                    <a:p>
                      <a:pPr indent="0" lvl="0" marL="0" rtl="0" algn="ctr">
                        <a:spcBef>
                          <a:spcPts val="0"/>
                        </a:spcBef>
                        <a:spcAft>
                          <a:spcPts val="0"/>
                        </a:spcAft>
                        <a:buNone/>
                      </a:pPr>
                      <a:r>
                        <a:rPr lang="en" sz="1300"/>
                        <a:t>53</a:t>
                      </a:r>
                      <a:r>
                        <a:rPr lang="en" sz="1300"/>
                        <a:t>%</a:t>
                      </a:r>
                      <a:endParaRPr sz="1300"/>
                    </a:p>
                  </a:txBody>
                  <a:tcPr marT="91425" marB="91425" marR="91425" marL="91425" anchor="ctr"/>
                </a:tc>
                <a:tc>
                  <a:txBody>
                    <a:bodyPr/>
                    <a:lstStyle/>
                    <a:p>
                      <a:pPr indent="0" lvl="0" marL="0" rtl="0" algn="ctr">
                        <a:spcBef>
                          <a:spcPts val="0"/>
                        </a:spcBef>
                        <a:spcAft>
                          <a:spcPts val="0"/>
                        </a:spcAft>
                        <a:buNone/>
                      </a:pPr>
                      <a:r>
                        <a:rPr lang="en" sz="1300"/>
                        <a:t>52%</a:t>
                      </a:r>
                      <a:endParaRPr sz="1300"/>
                    </a:p>
                  </a:txBody>
                  <a:tcPr marT="91425" marB="91425" marR="91425" marL="91425" anchor="ctr"/>
                </a:tc>
                <a:tc>
                  <a:txBody>
                    <a:bodyPr/>
                    <a:lstStyle/>
                    <a:p>
                      <a:pPr indent="0" lvl="0" marL="0" rtl="0" algn="ctr">
                        <a:spcBef>
                          <a:spcPts val="0"/>
                        </a:spcBef>
                        <a:spcAft>
                          <a:spcPts val="0"/>
                        </a:spcAft>
                        <a:buNone/>
                      </a:pPr>
                      <a:r>
                        <a:rPr lang="en" sz="1300"/>
                        <a:t>63%</a:t>
                      </a:r>
                      <a:endParaRPr sz="1300"/>
                    </a:p>
                  </a:txBody>
                  <a:tcPr marT="91425" marB="91425" marR="91425" marL="91425" anchor="ctr">
                    <a:solidFill>
                      <a:srgbClr val="D9EAD3"/>
                    </a:solidFill>
                  </a:tcPr>
                </a:tc>
              </a:tr>
              <a:tr h="459125">
                <a:tc>
                  <a:txBody>
                    <a:bodyPr/>
                    <a:lstStyle/>
                    <a:p>
                      <a:pPr indent="0" lvl="0" marL="0" rtl="0" algn="ctr">
                        <a:spcBef>
                          <a:spcPts val="0"/>
                        </a:spcBef>
                        <a:spcAft>
                          <a:spcPts val="0"/>
                        </a:spcAft>
                        <a:buNone/>
                      </a:pPr>
                      <a:r>
                        <a:rPr lang="en" sz="1300"/>
                        <a:t>Women’s E-commerce Clothing</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t>77%</a:t>
                      </a:r>
                      <a:endParaRPr sz="13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300"/>
                        <a:t>50%</a:t>
                      </a:r>
                      <a:endParaRPr sz="1300"/>
                    </a:p>
                  </a:txBody>
                  <a:tcPr marT="91425" marB="91425" marR="91425" marL="91425" anchor="ctr"/>
                </a:tc>
                <a:tc>
                  <a:txBody>
                    <a:bodyPr/>
                    <a:lstStyle/>
                    <a:p>
                      <a:pPr indent="0" lvl="0" marL="0" rtl="0" algn="ctr">
                        <a:spcBef>
                          <a:spcPts val="0"/>
                        </a:spcBef>
                        <a:spcAft>
                          <a:spcPts val="0"/>
                        </a:spcAft>
                        <a:buNone/>
                      </a:pPr>
                      <a:r>
                        <a:rPr lang="en" sz="1300"/>
                        <a:t>77%</a:t>
                      </a:r>
                      <a:endParaRPr sz="1300"/>
                    </a:p>
                  </a:txBody>
                  <a:tcPr marT="91425" marB="91425" marR="91425" marL="91425" anchor="ctr"/>
                </a:tc>
                <a:tc>
                  <a:txBody>
                    <a:bodyPr/>
                    <a:lstStyle/>
                    <a:p>
                      <a:pPr indent="0" lvl="0" marL="0" rtl="0" algn="ctr">
                        <a:spcBef>
                          <a:spcPts val="0"/>
                        </a:spcBef>
                        <a:spcAft>
                          <a:spcPts val="0"/>
                        </a:spcAft>
                        <a:buNone/>
                      </a:pPr>
                      <a:r>
                        <a:rPr lang="en" sz="1300"/>
                        <a:t>75</a:t>
                      </a:r>
                      <a:r>
                        <a:rPr lang="en" sz="1300"/>
                        <a:t>%</a:t>
                      </a:r>
                      <a:endParaRPr sz="1300"/>
                    </a:p>
                  </a:txBody>
                  <a:tcPr marT="91425" marB="91425" marR="91425" marL="91425" anchor="ctr"/>
                </a:tc>
                <a:tc>
                  <a:txBody>
                    <a:bodyPr/>
                    <a:lstStyle/>
                    <a:p>
                      <a:pPr indent="0" lvl="0" marL="0" rtl="0" algn="ctr">
                        <a:spcBef>
                          <a:spcPts val="0"/>
                        </a:spcBef>
                        <a:spcAft>
                          <a:spcPts val="0"/>
                        </a:spcAft>
                        <a:buNone/>
                      </a:pPr>
                      <a:r>
                        <a:rPr lang="en" sz="1300"/>
                        <a:t>61%</a:t>
                      </a:r>
                      <a:endParaRPr sz="1300"/>
                    </a:p>
                  </a:txBody>
                  <a:tcPr marT="91425" marB="91425" marR="91425" marL="91425" anchor="ctr"/>
                </a:tc>
                <a:tc>
                  <a:txBody>
                    <a:bodyPr/>
                    <a:lstStyle/>
                    <a:p>
                      <a:pPr indent="0" lvl="0" marL="0" rtl="0" algn="ctr">
                        <a:spcBef>
                          <a:spcPts val="0"/>
                        </a:spcBef>
                        <a:spcAft>
                          <a:spcPts val="0"/>
                        </a:spcAft>
                        <a:buNone/>
                      </a:pPr>
                      <a:r>
                        <a:rPr lang="en" sz="1300"/>
                        <a:t>79%</a:t>
                      </a:r>
                      <a:endParaRPr sz="1300"/>
                    </a:p>
                  </a:txBody>
                  <a:tcPr marT="91425" marB="91425" marR="91425" marL="91425" anchor="ctr">
                    <a:solidFill>
                      <a:srgbClr val="D9EAD3"/>
                    </a:solidFill>
                  </a:tcPr>
                </a:tc>
              </a:tr>
              <a:tr h="500500">
                <a:tc>
                  <a:txBody>
                    <a:bodyPr/>
                    <a:lstStyle/>
                    <a:p>
                      <a:pPr indent="0" lvl="0" marL="0" rtl="0" algn="ctr">
                        <a:spcBef>
                          <a:spcPts val="0"/>
                        </a:spcBef>
                        <a:spcAft>
                          <a:spcPts val="0"/>
                        </a:spcAft>
                        <a:buNone/>
                      </a:pPr>
                      <a:r>
                        <a:rPr lang="en" sz="1300"/>
                        <a:t>Amazon Unlocked Mobile Phones</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t>69%</a:t>
                      </a:r>
                      <a:endParaRPr sz="13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300"/>
                        <a:t>54%</a:t>
                      </a:r>
                      <a:endParaRPr sz="1300"/>
                    </a:p>
                  </a:txBody>
                  <a:tcPr marT="91425" marB="91425" marR="91425" marL="91425" anchor="ctr"/>
                </a:tc>
                <a:tc>
                  <a:txBody>
                    <a:bodyPr/>
                    <a:lstStyle/>
                    <a:p>
                      <a:pPr indent="0" lvl="0" marL="0" rtl="0" algn="ctr">
                        <a:spcBef>
                          <a:spcPts val="0"/>
                        </a:spcBef>
                        <a:spcAft>
                          <a:spcPts val="0"/>
                        </a:spcAft>
                        <a:buNone/>
                      </a:pPr>
                      <a:r>
                        <a:rPr lang="en" sz="1300"/>
                        <a:t>71%</a:t>
                      </a:r>
                      <a:endParaRPr sz="1300"/>
                    </a:p>
                  </a:txBody>
                  <a:tcPr marT="91425" marB="91425" marR="91425" marL="91425" anchor="ctr"/>
                </a:tc>
                <a:tc>
                  <a:txBody>
                    <a:bodyPr/>
                    <a:lstStyle/>
                    <a:p>
                      <a:pPr indent="0" lvl="0" marL="0" rtl="0" algn="ctr">
                        <a:spcBef>
                          <a:spcPts val="0"/>
                        </a:spcBef>
                        <a:spcAft>
                          <a:spcPts val="0"/>
                        </a:spcAft>
                        <a:buNone/>
                      </a:pPr>
                      <a:r>
                        <a:rPr lang="en" sz="1300"/>
                        <a:t>73</a:t>
                      </a:r>
                      <a:r>
                        <a:rPr lang="en" sz="1300"/>
                        <a:t>%</a:t>
                      </a:r>
                      <a:endParaRPr sz="1300"/>
                    </a:p>
                  </a:txBody>
                  <a:tcPr marT="91425" marB="91425" marR="91425" marL="91425" anchor="ctr"/>
                </a:tc>
                <a:tc>
                  <a:txBody>
                    <a:bodyPr/>
                    <a:lstStyle/>
                    <a:p>
                      <a:pPr indent="0" lvl="0" marL="0" rtl="0" algn="ctr">
                        <a:spcBef>
                          <a:spcPts val="0"/>
                        </a:spcBef>
                        <a:spcAft>
                          <a:spcPts val="0"/>
                        </a:spcAft>
                        <a:buNone/>
                      </a:pPr>
                      <a:r>
                        <a:rPr lang="en" sz="1300"/>
                        <a:t>61%</a:t>
                      </a:r>
                      <a:endParaRPr sz="1300"/>
                    </a:p>
                  </a:txBody>
                  <a:tcPr marT="91425" marB="91425" marR="91425" marL="91425" anchor="ctr"/>
                </a:tc>
                <a:tc>
                  <a:txBody>
                    <a:bodyPr/>
                    <a:lstStyle/>
                    <a:p>
                      <a:pPr indent="0" lvl="0" marL="0" rtl="0" algn="ctr">
                        <a:spcBef>
                          <a:spcPts val="0"/>
                        </a:spcBef>
                        <a:spcAft>
                          <a:spcPts val="0"/>
                        </a:spcAft>
                        <a:buNone/>
                      </a:pPr>
                      <a:r>
                        <a:rPr lang="en" sz="1300"/>
                        <a:t>71%</a:t>
                      </a:r>
                      <a:endParaRPr sz="1300"/>
                    </a:p>
                  </a:txBody>
                  <a:tcPr marT="91425" marB="91425" marR="91425" marL="91425" anchor="ctr">
                    <a:solidFill>
                      <a:srgbClr val="D9EAD3"/>
                    </a:solidFill>
                  </a:tcPr>
                </a:tc>
              </a:tr>
              <a:tr h="306075">
                <a:tc>
                  <a:txBody>
                    <a:bodyPr/>
                    <a:lstStyle/>
                    <a:p>
                      <a:pPr indent="0" lvl="0" marL="0" rtl="0" algn="ctr">
                        <a:spcBef>
                          <a:spcPts val="0"/>
                        </a:spcBef>
                        <a:spcAft>
                          <a:spcPts val="0"/>
                        </a:spcAft>
                        <a:buNone/>
                      </a:pPr>
                      <a:r>
                        <a:rPr b="1" lang="en" sz="1300"/>
                        <a:t>Average Accuracy</a:t>
                      </a:r>
                      <a:endParaRPr b="1" sz="13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sz="1300"/>
                        <a:t>67.3</a:t>
                      </a:r>
                      <a:r>
                        <a:rPr b="1" lang="en" sz="1300"/>
                        <a:t>%</a:t>
                      </a:r>
                      <a:endParaRPr b="1" sz="1300"/>
                    </a:p>
                  </a:txBody>
                  <a:tcPr marT="91425" marB="91425" marR="91425" marL="91425" anchor="ctr"/>
                </a:tc>
                <a:tc>
                  <a:txBody>
                    <a:bodyPr/>
                    <a:lstStyle/>
                    <a:p>
                      <a:pPr indent="0" lvl="0" marL="0" rtl="0" algn="ctr">
                        <a:spcBef>
                          <a:spcPts val="0"/>
                        </a:spcBef>
                        <a:spcAft>
                          <a:spcPts val="0"/>
                        </a:spcAft>
                        <a:buNone/>
                      </a:pPr>
                      <a:r>
                        <a:rPr b="1" lang="en" sz="1300"/>
                        <a:t>58.0%</a:t>
                      </a:r>
                      <a:endParaRPr b="1" sz="1300"/>
                    </a:p>
                  </a:txBody>
                  <a:tcPr marT="91425" marB="91425" marR="91425" marL="91425" anchor="ctr"/>
                </a:tc>
                <a:tc>
                  <a:txBody>
                    <a:bodyPr/>
                    <a:lstStyle/>
                    <a:p>
                      <a:pPr indent="0" lvl="0" marL="0" rtl="0" algn="ctr">
                        <a:spcBef>
                          <a:spcPts val="0"/>
                        </a:spcBef>
                        <a:spcAft>
                          <a:spcPts val="0"/>
                        </a:spcAft>
                        <a:buNone/>
                      </a:pPr>
                      <a:r>
                        <a:rPr b="1" lang="en" sz="1300"/>
                        <a:t>68.3%</a:t>
                      </a:r>
                      <a:endParaRPr b="1" sz="1300"/>
                    </a:p>
                  </a:txBody>
                  <a:tcPr marT="91425" marB="91425" marR="91425" marL="91425" anchor="ctr"/>
                </a:tc>
                <a:tc>
                  <a:txBody>
                    <a:bodyPr/>
                    <a:lstStyle/>
                    <a:p>
                      <a:pPr indent="0" lvl="0" marL="0" rtl="0" algn="ctr">
                        <a:spcBef>
                          <a:spcPts val="0"/>
                        </a:spcBef>
                        <a:spcAft>
                          <a:spcPts val="0"/>
                        </a:spcAft>
                        <a:buNone/>
                      </a:pPr>
                      <a:r>
                        <a:rPr b="1" lang="en" sz="1300"/>
                        <a:t>69.8</a:t>
                      </a:r>
                      <a:r>
                        <a:rPr b="1" lang="en" sz="1300"/>
                        <a:t>%</a:t>
                      </a:r>
                      <a:endParaRPr b="1" sz="1300"/>
                    </a:p>
                  </a:txBody>
                  <a:tcPr marT="91425" marB="91425" marR="91425" marL="91425" anchor="ctr"/>
                </a:tc>
                <a:tc>
                  <a:txBody>
                    <a:bodyPr/>
                    <a:lstStyle/>
                    <a:p>
                      <a:pPr indent="0" lvl="0" marL="0" rtl="0" algn="ctr">
                        <a:spcBef>
                          <a:spcPts val="0"/>
                        </a:spcBef>
                        <a:spcAft>
                          <a:spcPts val="0"/>
                        </a:spcAft>
                        <a:buNone/>
                      </a:pPr>
                      <a:r>
                        <a:rPr b="1" lang="en" sz="1300"/>
                        <a:t>52.7%</a:t>
                      </a:r>
                      <a:endParaRPr b="1" sz="1300"/>
                    </a:p>
                  </a:txBody>
                  <a:tcPr marT="91425" marB="91425" marR="91425" marL="91425" anchor="ctr"/>
                </a:tc>
                <a:tc>
                  <a:txBody>
                    <a:bodyPr/>
                    <a:lstStyle/>
                    <a:p>
                      <a:pPr indent="0" lvl="0" marL="0" rtl="0" algn="ctr">
                        <a:spcBef>
                          <a:spcPts val="0"/>
                        </a:spcBef>
                        <a:spcAft>
                          <a:spcPts val="0"/>
                        </a:spcAft>
                        <a:buNone/>
                      </a:pPr>
                      <a:r>
                        <a:rPr b="1" lang="en" sz="1300"/>
                        <a:t>73.5%</a:t>
                      </a:r>
                      <a:endParaRPr b="1" sz="1300"/>
                    </a:p>
                  </a:txBody>
                  <a:tcPr marT="91425" marB="91425" marR="91425" marL="91425" anchor="ctr">
                    <a:solidFill>
                      <a:srgbClr val="D9EAD3"/>
                    </a:solidFill>
                  </a:tcPr>
                </a:tc>
              </a:tr>
            </a:tbl>
          </a:graphicData>
        </a:graphic>
      </p:graphicFrame>
      <p:sp>
        <p:nvSpPr>
          <p:cNvPr id="294" name="Google Shape;294;p32"/>
          <p:cNvSpPr txBox="1"/>
          <p:nvPr/>
        </p:nvSpPr>
        <p:spPr>
          <a:xfrm>
            <a:off x="601350" y="816675"/>
            <a:ext cx="79413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2200">
                <a:solidFill>
                  <a:srgbClr val="202124"/>
                </a:solidFill>
                <a:latin typeface="Lato"/>
                <a:ea typeface="Lato"/>
                <a:cs typeface="Lato"/>
                <a:sym typeface="Lato"/>
              </a:rPr>
              <a:t>Other Datasets (Sentiment) </a:t>
            </a:r>
            <a:endParaRPr b="1" sz="2200">
              <a:solidFill>
                <a:srgbClr val="202124"/>
              </a:solidFill>
              <a:latin typeface="Lato"/>
              <a:ea typeface="Lato"/>
              <a:cs typeface="Lato"/>
              <a:sym typeface="Lato"/>
            </a:endParaRPr>
          </a:p>
        </p:txBody>
      </p:sp>
      <p:sp>
        <p:nvSpPr>
          <p:cNvPr id="295" name="Google Shape;295;p3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aphicFrame>
        <p:nvGraphicFramePr>
          <p:cNvPr id="300" name="Google Shape;300;p33"/>
          <p:cNvGraphicFramePr/>
          <p:nvPr/>
        </p:nvGraphicFramePr>
        <p:xfrm>
          <a:off x="279825" y="1308417"/>
          <a:ext cx="3000000" cy="3000000"/>
        </p:xfrm>
        <a:graphic>
          <a:graphicData uri="http://schemas.openxmlformats.org/drawingml/2006/table">
            <a:tbl>
              <a:tblPr>
                <a:noFill/>
                <a:tableStyleId>{3B7603C5-DB56-477F-8E09-3AC85E93892F}</a:tableStyleId>
              </a:tblPr>
              <a:tblGrid>
                <a:gridCol w="2839175"/>
                <a:gridCol w="1063950"/>
                <a:gridCol w="991675"/>
                <a:gridCol w="1015725"/>
                <a:gridCol w="931400"/>
                <a:gridCol w="859175"/>
                <a:gridCol w="883250"/>
              </a:tblGrid>
              <a:tr h="321975">
                <a:tc>
                  <a:txBody>
                    <a:bodyPr/>
                    <a:lstStyle/>
                    <a:p>
                      <a:pPr indent="0" lvl="0" marL="0" rtl="0" algn="ctr">
                        <a:spcBef>
                          <a:spcPts val="0"/>
                        </a:spcBef>
                        <a:spcAft>
                          <a:spcPts val="0"/>
                        </a:spcAft>
                        <a:buNone/>
                      </a:pPr>
                      <a:r>
                        <a:t/>
                      </a:r>
                      <a:endParaRPr b="1" sz="1300"/>
                    </a:p>
                  </a:txBody>
                  <a:tcPr marT="91425" marB="91425" marR="91425" marL="91425" anchor="ctr"/>
                </a:tc>
                <a:tc gridSpan="6">
                  <a:txBody>
                    <a:bodyPr/>
                    <a:lstStyle/>
                    <a:p>
                      <a:pPr indent="0" lvl="0" marL="0" rtl="0" algn="ctr">
                        <a:spcBef>
                          <a:spcPts val="0"/>
                        </a:spcBef>
                        <a:spcAft>
                          <a:spcPts val="0"/>
                        </a:spcAft>
                        <a:buNone/>
                      </a:pPr>
                      <a:r>
                        <a:rPr b="1" lang="en" sz="1300"/>
                        <a:t>Accuracy (Rating: 1 to 5)</a:t>
                      </a:r>
                      <a:endParaRPr b="1" sz="1300"/>
                    </a:p>
                  </a:txBody>
                  <a:tcPr marT="91425" marB="91425" marR="91425" marL="91425" anchor="ctr"/>
                </a:tc>
                <a:tc hMerge="1"/>
                <a:tc hMerge="1"/>
                <a:tc hMerge="1"/>
                <a:tc hMerge="1"/>
                <a:tc hMerge="1"/>
              </a:tr>
              <a:tr h="489425">
                <a:tc>
                  <a:txBody>
                    <a:bodyPr/>
                    <a:lstStyle/>
                    <a:p>
                      <a:pPr indent="0" lvl="0" marL="0" rtl="0" algn="ctr">
                        <a:spcBef>
                          <a:spcPts val="0"/>
                        </a:spcBef>
                        <a:spcAft>
                          <a:spcPts val="0"/>
                        </a:spcAft>
                        <a:buNone/>
                      </a:pPr>
                      <a:r>
                        <a:rPr b="1" lang="en" sz="1300"/>
                        <a:t>Dataset</a:t>
                      </a:r>
                      <a:endParaRPr b="1" sz="13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Naive Bayes</a:t>
                      </a:r>
                      <a:endParaRPr b="1" sz="1300"/>
                    </a:p>
                  </a:txBody>
                  <a:tcPr marT="91425" marB="91425" marR="91425" marL="91425" anchor="ctr"/>
                </a:tc>
                <a:tc>
                  <a:txBody>
                    <a:bodyPr/>
                    <a:lstStyle/>
                    <a:p>
                      <a:pPr indent="0" lvl="0" marL="0" rtl="0" algn="ctr">
                        <a:spcBef>
                          <a:spcPts val="0"/>
                        </a:spcBef>
                        <a:spcAft>
                          <a:spcPts val="0"/>
                        </a:spcAft>
                        <a:buNone/>
                      </a:pPr>
                      <a:r>
                        <a:rPr b="1" lang="en" sz="1300"/>
                        <a:t>Decision Tree</a:t>
                      </a:r>
                      <a:endParaRPr b="1" sz="1300"/>
                    </a:p>
                  </a:txBody>
                  <a:tcPr marT="91425" marB="91425" marR="91425" marL="91425" anchor="ctr"/>
                </a:tc>
                <a:tc>
                  <a:txBody>
                    <a:bodyPr/>
                    <a:lstStyle/>
                    <a:p>
                      <a:pPr indent="0" lvl="0" marL="0" rtl="0" algn="ctr">
                        <a:spcBef>
                          <a:spcPts val="0"/>
                        </a:spcBef>
                        <a:spcAft>
                          <a:spcPts val="0"/>
                        </a:spcAft>
                        <a:buNone/>
                      </a:pPr>
                      <a:r>
                        <a:rPr b="1" lang="en" sz="1300"/>
                        <a:t>Random Forest</a:t>
                      </a:r>
                      <a:endParaRPr b="1" sz="1300"/>
                    </a:p>
                  </a:txBody>
                  <a:tcPr marT="91425" marB="91425" marR="91425" marL="91425" anchor="ctr">
                    <a:solidFill>
                      <a:srgbClr val="D9EAD3"/>
                    </a:solidFill>
                  </a:tcPr>
                </a:tc>
                <a:tc>
                  <a:txBody>
                    <a:bodyPr/>
                    <a:lstStyle/>
                    <a:p>
                      <a:pPr indent="0" lvl="0" marL="0" rtl="0" algn="ctr">
                        <a:spcBef>
                          <a:spcPts val="0"/>
                        </a:spcBef>
                        <a:spcAft>
                          <a:spcPts val="0"/>
                        </a:spcAft>
                        <a:buNone/>
                      </a:pPr>
                      <a:r>
                        <a:rPr b="1" lang="en" sz="1300"/>
                        <a:t>SVM</a:t>
                      </a:r>
                      <a:endParaRPr b="1" sz="1300"/>
                    </a:p>
                  </a:txBody>
                  <a:tcPr marT="91425" marB="91425" marR="91425" marL="91425" anchor="ctr"/>
                </a:tc>
                <a:tc>
                  <a:txBody>
                    <a:bodyPr/>
                    <a:lstStyle/>
                    <a:p>
                      <a:pPr indent="0" lvl="0" marL="0" rtl="0" algn="ctr">
                        <a:spcBef>
                          <a:spcPts val="0"/>
                        </a:spcBef>
                        <a:spcAft>
                          <a:spcPts val="0"/>
                        </a:spcAft>
                        <a:buNone/>
                      </a:pPr>
                      <a:r>
                        <a:rPr b="1" lang="en" sz="1300"/>
                        <a:t>BERT</a:t>
                      </a:r>
                      <a:endParaRPr b="1" sz="1300"/>
                    </a:p>
                  </a:txBody>
                  <a:tcPr marT="91425" marB="91425" marR="91425" marL="91425" anchor="ctr"/>
                </a:tc>
                <a:tc>
                  <a:txBody>
                    <a:bodyPr/>
                    <a:lstStyle/>
                    <a:p>
                      <a:pPr indent="0" lvl="0" marL="0" rtl="0" algn="ctr">
                        <a:spcBef>
                          <a:spcPts val="0"/>
                        </a:spcBef>
                        <a:spcAft>
                          <a:spcPts val="0"/>
                        </a:spcAft>
                        <a:buNone/>
                      </a:pPr>
                      <a:r>
                        <a:rPr b="1" lang="en" sz="1300"/>
                        <a:t>VADER</a:t>
                      </a:r>
                      <a:endParaRPr b="1" sz="1300"/>
                    </a:p>
                  </a:txBody>
                  <a:tcPr marT="91425" marB="91425" marR="91425" marL="91425" anchor="ctr"/>
                </a:tc>
              </a:tr>
              <a:tr h="321975">
                <a:tc>
                  <a:txBody>
                    <a:bodyPr/>
                    <a:lstStyle/>
                    <a:p>
                      <a:pPr indent="0" lvl="0" marL="0" marR="0" rtl="0" algn="ctr">
                        <a:lnSpc>
                          <a:spcPct val="100000"/>
                        </a:lnSpc>
                        <a:spcBef>
                          <a:spcPts val="0"/>
                        </a:spcBef>
                        <a:spcAft>
                          <a:spcPts val="0"/>
                        </a:spcAft>
                        <a:buNone/>
                      </a:pPr>
                      <a:r>
                        <a:rPr lang="en" sz="1300"/>
                        <a:t>TripAdvisor Hotels</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c gridSpan="5">
                  <a:txBody>
                    <a:bodyPr/>
                    <a:lstStyle/>
                    <a:p>
                      <a:pPr indent="0" lvl="0" marL="0" rtl="0" algn="ctr">
                        <a:spcBef>
                          <a:spcPts val="0"/>
                        </a:spcBef>
                        <a:spcAft>
                          <a:spcPts val="0"/>
                        </a:spcAft>
                        <a:buNone/>
                      </a:pPr>
                      <a:r>
                        <a:rPr lang="en" sz="1300"/>
                        <a:t>Model Trained on This Dataset</a:t>
                      </a:r>
                      <a:endParaRPr sz="1300"/>
                    </a:p>
                  </a:txBody>
                  <a:tcPr marT="91425" marB="91425" marR="91425" marL="91425" anchor="ctr">
                    <a:lnL cap="flat" cmpd="sng" w="9525">
                      <a:solidFill>
                        <a:srgbClr val="9E9E9E"/>
                      </a:solidFill>
                      <a:prstDash val="solid"/>
                      <a:round/>
                      <a:headEnd len="sm" w="sm" type="none"/>
                      <a:tailEnd len="sm" w="sm" type="none"/>
                    </a:lnL>
                    <a:solidFill>
                      <a:srgbClr val="CCCCCC"/>
                    </a:solidFill>
                  </a:tcPr>
                </a:tc>
                <a:tc hMerge="1"/>
                <a:tc hMerge="1"/>
                <a:tc hMerge="1"/>
                <a:tc hMerge="1"/>
                <a:tc>
                  <a:txBody>
                    <a:bodyPr/>
                    <a:lstStyle/>
                    <a:p>
                      <a:pPr indent="0" lvl="0" marL="0" rtl="0" algn="ctr">
                        <a:spcBef>
                          <a:spcPts val="0"/>
                        </a:spcBef>
                        <a:spcAft>
                          <a:spcPts val="0"/>
                        </a:spcAft>
                        <a:buNone/>
                      </a:pPr>
                      <a:r>
                        <a:rPr lang="en" sz="1300"/>
                        <a:t>N/A</a:t>
                      </a:r>
                      <a:endParaRPr sz="1300"/>
                    </a:p>
                  </a:txBody>
                  <a:tcPr marT="91425" marB="91425" marR="91425" marL="91425" anchor="ctr"/>
                </a:tc>
              </a:tr>
              <a:tr h="362500">
                <a:tc>
                  <a:txBody>
                    <a:bodyPr/>
                    <a:lstStyle/>
                    <a:p>
                      <a:pPr indent="0" lvl="0" marL="0" rtl="0" algn="ctr">
                        <a:spcBef>
                          <a:spcPts val="0"/>
                        </a:spcBef>
                        <a:spcAft>
                          <a:spcPts val="0"/>
                        </a:spcAft>
                        <a:buNone/>
                      </a:pPr>
                      <a:r>
                        <a:rPr lang="en" sz="1300"/>
                        <a:t>Amazon Fine Food</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t>63%</a:t>
                      </a:r>
                      <a:endParaRPr sz="13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300"/>
                        <a:t>53%</a:t>
                      </a:r>
                      <a:endParaRPr sz="1300"/>
                    </a:p>
                  </a:txBody>
                  <a:tcPr marT="91425" marB="91425" marR="91425" marL="91425" anchor="ctr"/>
                </a:tc>
                <a:tc>
                  <a:txBody>
                    <a:bodyPr/>
                    <a:lstStyle/>
                    <a:p>
                      <a:pPr indent="0" lvl="0" marL="0" rtl="0" algn="ctr">
                        <a:spcBef>
                          <a:spcPts val="0"/>
                        </a:spcBef>
                        <a:spcAft>
                          <a:spcPts val="0"/>
                        </a:spcAft>
                        <a:buNone/>
                      </a:pPr>
                      <a:r>
                        <a:rPr lang="en" sz="1300"/>
                        <a:t>64%</a:t>
                      </a:r>
                      <a:endParaRPr sz="1300"/>
                    </a:p>
                  </a:txBody>
                  <a:tcPr marT="91425" marB="91425" marR="91425" marL="91425" anchor="ctr">
                    <a:solidFill>
                      <a:srgbClr val="D9EAD3"/>
                    </a:solidFill>
                  </a:tcPr>
                </a:tc>
                <a:tc>
                  <a:txBody>
                    <a:bodyPr/>
                    <a:lstStyle/>
                    <a:p>
                      <a:pPr indent="0" lvl="0" marL="0" rtl="0" algn="ctr">
                        <a:spcBef>
                          <a:spcPts val="0"/>
                        </a:spcBef>
                        <a:spcAft>
                          <a:spcPts val="0"/>
                        </a:spcAft>
                        <a:buNone/>
                      </a:pPr>
                      <a:r>
                        <a:rPr lang="en" sz="1300"/>
                        <a:t>54%</a:t>
                      </a:r>
                      <a:endParaRPr sz="1300"/>
                    </a:p>
                  </a:txBody>
                  <a:tcPr marT="91425" marB="91425" marR="91425" marL="91425" anchor="ctr"/>
                </a:tc>
                <a:tc>
                  <a:txBody>
                    <a:bodyPr/>
                    <a:lstStyle/>
                    <a:p>
                      <a:pPr indent="0" lvl="0" marL="0" rtl="0" algn="ctr">
                        <a:spcBef>
                          <a:spcPts val="0"/>
                        </a:spcBef>
                        <a:spcAft>
                          <a:spcPts val="0"/>
                        </a:spcAft>
                        <a:buNone/>
                      </a:pPr>
                      <a:r>
                        <a:rPr lang="en" sz="1300"/>
                        <a:t>24%</a:t>
                      </a:r>
                      <a:endParaRPr sz="1300"/>
                    </a:p>
                  </a:txBody>
                  <a:tcPr marT="91425" marB="91425" marR="91425" marL="91425" anchor="ctr"/>
                </a:tc>
                <a:tc>
                  <a:txBody>
                    <a:bodyPr/>
                    <a:lstStyle/>
                    <a:p>
                      <a:pPr indent="0" lvl="0" marL="0" rtl="0" algn="ctr">
                        <a:spcBef>
                          <a:spcPts val="0"/>
                        </a:spcBef>
                        <a:spcAft>
                          <a:spcPts val="0"/>
                        </a:spcAft>
                        <a:buNone/>
                      </a:pPr>
                      <a:r>
                        <a:rPr lang="en" sz="1300"/>
                        <a:t>N/A</a:t>
                      </a:r>
                      <a:endParaRPr sz="1300"/>
                    </a:p>
                  </a:txBody>
                  <a:tcPr marT="91425" marB="91425" marR="91425" marL="91425" anchor="ctr"/>
                </a:tc>
              </a:tr>
              <a:tr h="321975">
                <a:tc>
                  <a:txBody>
                    <a:bodyPr/>
                    <a:lstStyle/>
                    <a:p>
                      <a:pPr indent="0" lvl="0" marL="0" rtl="0" algn="ctr">
                        <a:spcBef>
                          <a:spcPts val="0"/>
                        </a:spcBef>
                        <a:spcAft>
                          <a:spcPts val="0"/>
                        </a:spcAft>
                        <a:buNone/>
                      </a:pPr>
                      <a:r>
                        <a:rPr lang="en" sz="1300"/>
                        <a:t>Google Play Store</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t>24%</a:t>
                      </a:r>
                      <a:endParaRPr sz="13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300"/>
                        <a:t>30%</a:t>
                      </a:r>
                      <a:endParaRPr sz="1300"/>
                    </a:p>
                  </a:txBody>
                  <a:tcPr marT="91425" marB="91425" marR="91425" marL="91425" anchor="ctr"/>
                </a:tc>
                <a:tc>
                  <a:txBody>
                    <a:bodyPr/>
                    <a:lstStyle/>
                    <a:p>
                      <a:pPr indent="0" lvl="0" marL="0" rtl="0" algn="ctr">
                        <a:spcBef>
                          <a:spcPts val="0"/>
                        </a:spcBef>
                        <a:spcAft>
                          <a:spcPts val="0"/>
                        </a:spcAft>
                        <a:buNone/>
                      </a:pPr>
                      <a:r>
                        <a:rPr lang="en" sz="1300"/>
                        <a:t>24%</a:t>
                      </a:r>
                      <a:endParaRPr sz="1300"/>
                    </a:p>
                  </a:txBody>
                  <a:tcPr marT="91425" marB="91425" marR="91425" marL="91425" anchor="ctr">
                    <a:solidFill>
                      <a:srgbClr val="D9EAD3"/>
                    </a:solidFill>
                  </a:tcPr>
                </a:tc>
                <a:tc>
                  <a:txBody>
                    <a:bodyPr/>
                    <a:lstStyle/>
                    <a:p>
                      <a:pPr indent="0" lvl="0" marL="0" rtl="0" algn="ctr">
                        <a:spcBef>
                          <a:spcPts val="0"/>
                        </a:spcBef>
                        <a:spcAft>
                          <a:spcPts val="0"/>
                        </a:spcAft>
                        <a:buNone/>
                      </a:pPr>
                      <a:r>
                        <a:rPr lang="en" sz="1300"/>
                        <a:t>33%</a:t>
                      </a:r>
                      <a:endParaRPr sz="1300"/>
                    </a:p>
                  </a:txBody>
                  <a:tcPr marT="91425" marB="91425" marR="91425" marL="91425" anchor="ctr"/>
                </a:tc>
                <a:tc>
                  <a:txBody>
                    <a:bodyPr/>
                    <a:lstStyle/>
                    <a:p>
                      <a:pPr indent="0" lvl="0" marL="0" rtl="0" algn="ctr">
                        <a:spcBef>
                          <a:spcPts val="0"/>
                        </a:spcBef>
                        <a:spcAft>
                          <a:spcPts val="0"/>
                        </a:spcAft>
                        <a:buNone/>
                      </a:pPr>
                      <a:r>
                        <a:rPr lang="en" sz="1300"/>
                        <a:t>31%</a:t>
                      </a:r>
                      <a:endParaRPr sz="1300"/>
                    </a:p>
                  </a:txBody>
                  <a:tcPr marT="91425" marB="91425" marR="91425" marL="91425" anchor="ctr"/>
                </a:tc>
                <a:tc>
                  <a:txBody>
                    <a:bodyPr/>
                    <a:lstStyle/>
                    <a:p>
                      <a:pPr indent="0" lvl="0" marL="0" rtl="0" algn="ctr">
                        <a:spcBef>
                          <a:spcPts val="0"/>
                        </a:spcBef>
                        <a:spcAft>
                          <a:spcPts val="0"/>
                        </a:spcAft>
                        <a:buNone/>
                      </a:pPr>
                      <a:r>
                        <a:rPr lang="en" sz="1300"/>
                        <a:t>N/A</a:t>
                      </a:r>
                      <a:endParaRPr sz="1300"/>
                    </a:p>
                  </a:txBody>
                  <a:tcPr marT="91425" marB="91425" marR="91425" marL="91425" anchor="ctr"/>
                </a:tc>
              </a:tr>
              <a:tr h="489425">
                <a:tc>
                  <a:txBody>
                    <a:bodyPr/>
                    <a:lstStyle/>
                    <a:p>
                      <a:pPr indent="0" lvl="0" marL="0" rtl="0" algn="ctr">
                        <a:spcBef>
                          <a:spcPts val="0"/>
                        </a:spcBef>
                        <a:spcAft>
                          <a:spcPts val="0"/>
                        </a:spcAft>
                        <a:buNone/>
                      </a:pPr>
                      <a:r>
                        <a:rPr lang="en" sz="1300"/>
                        <a:t>Women’s E-commerce Clothing</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t>55%</a:t>
                      </a:r>
                      <a:endParaRPr sz="13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300"/>
                        <a:t>50%</a:t>
                      </a:r>
                      <a:endParaRPr sz="1300"/>
                    </a:p>
                  </a:txBody>
                  <a:tcPr marT="91425" marB="91425" marR="91425" marL="91425" anchor="ctr"/>
                </a:tc>
                <a:tc>
                  <a:txBody>
                    <a:bodyPr/>
                    <a:lstStyle/>
                    <a:p>
                      <a:pPr indent="0" lvl="0" marL="0" rtl="0" algn="ctr">
                        <a:spcBef>
                          <a:spcPts val="0"/>
                        </a:spcBef>
                        <a:spcAft>
                          <a:spcPts val="0"/>
                        </a:spcAft>
                        <a:buNone/>
                      </a:pPr>
                      <a:r>
                        <a:rPr lang="en" sz="1300"/>
                        <a:t>56%</a:t>
                      </a:r>
                      <a:endParaRPr sz="1300"/>
                    </a:p>
                  </a:txBody>
                  <a:tcPr marT="91425" marB="91425" marR="91425" marL="91425" anchor="ctr">
                    <a:solidFill>
                      <a:srgbClr val="D9EAD3"/>
                    </a:solidFill>
                  </a:tcPr>
                </a:tc>
                <a:tc>
                  <a:txBody>
                    <a:bodyPr/>
                    <a:lstStyle/>
                    <a:p>
                      <a:pPr indent="0" lvl="0" marL="0" rtl="0" algn="ctr">
                        <a:spcBef>
                          <a:spcPts val="0"/>
                        </a:spcBef>
                        <a:spcAft>
                          <a:spcPts val="0"/>
                        </a:spcAft>
                        <a:buNone/>
                      </a:pPr>
                      <a:r>
                        <a:rPr lang="en" sz="1300"/>
                        <a:t>47%</a:t>
                      </a:r>
                      <a:endParaRPr sz="1300"/>
                    </a:p>
                  </a:txBody>
                  <a:tcPr marT="91425" marB="91425" marR="91425" marL="91425" anchor="ctr"/>
                </a:tc>
                <a:tc>
                  <a:txBody>
                    <a:bodyPr/>
                    <a:lstStyle/>
                    <a:p>
                      <a:pPr indent="0" lvl="0" marL="0" rtl="0" algn="ctr">
                        <a:spcBef>
                          <a:spcPts val="0"/>
                        </a:spcBef>
                        <a:spcAft>
                          <a:spcPts val="0"/>
                        </a:spcAft>
                        <a:buNone/>
                      </a:pPr>
                      <a:r>
                        <a:rPr lang="en" sz="1300"/>
                        <a:t>32%</a:t>
                      </a:r>
                      <a:endParaRPr sz="1300"/>
                    </a:p>
                  </a:txBody>
                  <a:tcPr marT="91425" marB="91425" marR="91425" marL="91425" anchor="ctr"/>
                </a:tc>
                <a:tc>
                  <a:txBody>
                    <a:bodyPr/>
                    <a:lstStyle/>
                    <a:p>
                      <a:pPr indent="0" lvl="0" marL="0" rtl="0" algn="ctr">
                        <a:spcBef>
                          <a:spcPts val="0"/>
                        </a:spcBef>
                        <a:spcAft>
                          <a:spcPts val="0"/>
                        </a:spcAft>
                        <a:buNone/>
                      </a:pPr>
                      <a:r>
                        <a:rPr lang="en" sz="1300"/>
                        <a:t>N/A</a:t>
                      </a:r>
                      <a:endParaRPr sz="1300"/>
                    </a:p>
                  </a:txBody>
                  <a:tcPr marT="91425" marB="91425" marR="91425" marL="91425" anchor="ctr"/>
                </a:tc>
              </a:tr>
              <a:tr h="505475">
                <a:tc>
                  <a:txBody>
                    <a:bodyPr/>
                    <a:lstStyle/>
                    <a:p>
                      <a:pPr indent="0" lvl="0" marL="0" rtl="0" algn="ctr">
                        <a:spcBef>
                          <a:spcPts val="0"/>
                        </a:spcBef>
                        <a:spcAft>
                          <a:spcPts val="0"/>
                        </a:spcAft>
                        <a:buNone/>
                      </a:pPr>
                      <a:r>
                        <a:rPr lang="en" sz="1300"/>
                        <a:t>Amazon Unlocked Mobile Phones</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t>54%</a:t>
                      </a:r>
                      <a:endParaRPr sz="13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300"/>
                        <a:t>54%</a:t>
                      </a:r>
                      <a:endParaRPr sz="1300"/>
                    </a:p>
                  </a:txBody>
                  <a:tcPr marT="91425" marB="91425" marR="91425" marL="91425" anchor="ctr"/>
                </a:tc>
                <a:tc>
                  <a:txBody>
                    <a:bodyPr/>
                    <a:lstStyle/>
                    <a:p>
                      <a:pPr indent="0" lvl="0" marL="0" rtl="0" algn="ctr">
                        <a:spcBef>
                          <a:spcPts val="0"/>
                        </a:spcBef>
                        <a:spcAft>
                          <a:spcPts val="0"/>
                        </a:spcAft>
                        <a:buNone/>
                      </a:pPr>
                      <a:r>
                        <a:rPr lang="en" sz="1300"/>
                        <a:t>56%</a:t>
                      </a:r>
                      <a:endParaRPr sz="1300"/>
                    </a:p>
                  </a:txBody>
                  <a:tcPr marT="91425" marB="91425" marR="91425" marL="91425" anchor="ctr">
                    <a:solidFill>
                      <a:srgbClr val="D9EAD3"/>
                    </a:solidFill>
                  </a:tcPr>
                </a:tc>
                <a:tc>
                  <a:txBody>
                    <a:bodyPr/>
                    <a:lstStyle/>
                    <a:p>
                      <a:pPr indent="0" lvl="0" marL="0" rtl="0" algn="ctr">
                        <a:spcBef>
                          <a:spcPts val="0"/>
                        </a:spcBef>
                        <a:spcAft>
                          <a:spcPts val="0"/>
                        </a:spcAft>
                        <a:buNone/>
                      </a:pPr>
                      <a:r>
                        <a:rPr lang="en" sz="1300"/>
                        <a:t>51%</a:t>
                      </a:r>
                      <a:endParaRPr sz="1300"/>
                    </a:p>
                  </a:txBody>
                  <a:tcPr marT="91425" marB="91425" marR="91425" marL="91425" anchor="ctr"/>
                </a:tc>
                <a:tc>
                  <a:txBody>
                    <a:bodyPr/>
                    <a:lstStyle/>
                    <a:p>
                      <a:pPr indent="0" lvl="0" marL="0" rtl="0" algn="ctr">
                        <a:spcBef>
                          <a:spcPts val="0"/>
                        </a:spcBef>
                        <a:spcAft>
                          <a:spcPts val="0"/>
                        </a:spcAft>
                        <a:buNone/>
                      </a:pPr>
                      <a:r>
                        <a:rPr lang="en" sz="1300"/>
                        <a:t>32%</a:t>
                      </a:r>
                      <a:endParaRPr sz="1300"/>
                    </a:p>
                  </a:txBody>
                  <a:tcPr marT="91425" marB="91425" marR="91425" marL="91425" anchor="ctr"/>
                </a:tc>
                <a:tc>
                  <a:txBody>
                    <a:bodyPr/>
                    <a:lstStyle/>
                    <a:p>
                      <a:pPr indent="0" lvl="0" marL="0" rtl="0" algn="ctr">
                        <a:spcBef>
                          <a:spcPts val="0"/>
                        </a:spcBef>
                        <a:spcAft>
                          <a:spcPts val="0"/>
                        </a:spcAft>
                        <a:buNone/>
                      </a:pPr>
                      <a:r>
                        <a:rPr lang="en" sz="1300"/>
                        <a:t>N/A</a:t>
                      </a:r>
                      <a:endParaRPr sz="1300"/>
                    </a:p>
                  </a:txBody>
                  <a:tcPr marT="91425" marB="91425" marR="91425" marL="91425" anchor="ctr"/>
                </a:tc>
              </a:tr>
              <a:tr h="321975">
                <a:tc>
                  <a:txBody>
                    <a:bodyPr/>
                    <a:lstStyle/>
                    <a:p>
                      <a:pPr indent="0" lvl="0" marL="0" rtl="0" algn="ctr">
                        <a:spcBef>
                          <a:spcPts val="0"/>
                        </a:spcBef>
                        <a:spcAft>
                          <a:spcPts val="0"/>
                        </a:spcAft>
                        <a:buNone/>
                      </a:pPr>
                      <a:r>
                        <a:rPr b="1" lang="en" sz="1300"/>
                        <a:t>Average Accuracy</a:t>
                      </a:r>
                      <a:endParaRPr b="1" sz="13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sz="1300"/>
                        <a:t>49.0%</a:t>
                      </a:r>
                      <a:endParaRPr b="1" sz="1300"/>
                    </a:p>
                  </a:txBody>
                  <a:tcPr marT="91425" marB="91425" marR="91425" marL="91425" anchor="ctr"/>
                </a:tc>
                <a:tc>
                  <a:txBody>
                    <a:bodyPr/>
                    <a:lstStyle/>
                    <a:p>
                      <a:pPr indent="0" lvl="0" marL="0" rtl="0" algn="ctr">
                        <a:spcBef>
                          <a:spcPts val="0"/>
                        </a:spcBef>
                        <a:spcAft>
                          <a:spcPts val="0"/>
                        </a:spcAft>
                        <a:buNone/>
                      </a:pPr>
                      <a:r>
                        <a:rPr b="1" lang="en" sz="1300"/>
                        <a:t>46.8%</a:t>
                      </a:r>
                      <a:endParaRPr b="1" sz="1300"/>
                    </a:p>
                  </a:txBody>
                  <a:tcPr marT="91425" marB="91425" marR="91425" marL="91425" anchor="ctr"/>
                </a:tc>
                <a:tc>
                  <a:txBody>
                    <a:bodyPr/>
                    <a:lstStyle/>
                    <a:p>
                      <a:pPr indent="0" lvl="0" marL="0" rtl="0" algn="ctr">
                        <a:spcBef>
                          <a:spcPts val="0"/>
                        </a:spcBef>
                        <a:spcAft>
                          <a:spcPts val="0"/>
                        </a:spcAft>
                        <a:buNone/>
                      </a:pPr>
                      <a:r>
                        <a:rPr b="1" lang="en" sz="1300"/>
                        <a:t>50.0%</a:t>
                      </a:r>
                      <a:endParaRPr b="1" sz="1300"/>
                    </a:p>
                  </a:txBody>
                  <a:tcPr marT="91425" marB="91425" marR="91425" marL="91425" anchor="ctr">
                    <a:solidFill>
                      <a:srgbClr val="D9EAD3"/>
                    </a:solidFill>
                  </a:tcPr>
                </a:tc>
                <a:tc>
                  <a:txBody>
                    <a:bodyPr/>
                    <a:lstStyle/>
                    <a:p>
                      <a:pPr indent="0" lvl="0" marL="0" rtl="0" algn="ctr">
                        <a:spcBef>
                          <a:spcPts val="0"/>
                        </a:spcBef>
                        <a:spcAft>
                          <a:spcPts val="0"/>
                        </a:spcAft>
                        <a:buNone/>
                      </a:pPr>
                      <a:r>
                        <a:rPr b="1" lang="en" sz="1300"/>
                        <a:t>46.3%</a:t>
                      </a:r>
                      <a:endParaRPr b="1" sz="1300"/>
                    </a:p>
                  </a:txBody>
                  <a:tcPr marT="91425" marB="91425" marR="91425" marL="91425" anchor="ctr"/>
                </a:tc>
                <a:tc>
                  <a:txBody>
                    <a:bodyPr/>
                    <a:lstStyle/>
                    <a:p>
                      <a:pPr indent="0" lvl="0" marL="0" rtl="0" algn="ctr">
                        <a:spcBef>
                          <a:spcPts val="0"/>
                        </a:spcBef>
                        <a:spcAft>
                          <a:spcPts val="0"/>
                        </a:spcAft>
                        <a:buNone/>
                      </a:pPr>
                      <a:r>
                        <a:rPr b="1" lang="en" sz="1300"/>
                        <a:t>29.8%</a:t>
                      </a:r>
                      <a:endParaRPr b="1" sz="1300"/>
                    </a:p>
                  </a:txBody>
                  <a:tcPr marT="91425" marB="91425" marR="91425" marL="91425" anchor="ctr"/>
                </a:tc>
                <a:tc>
                  <a:txBody>
                    <a:bodyPr/>
                    <a:lstStyle/>
                    <a:p>
                      <a:pPr indent="0" lvl="0" marL="0" rtl="0" algn="ctr">
                        <a:spcBef>
                          <a:spcPts val="0"/>
                        </a:spcBef>
                        <a:spcAft>
                          <a:spcPts val="0"/>
                        </a:spcAft>
                        <a:buNone/>
                      </a:pPr>
                      <a:r>
                        <a:rPr lang="en" sz="1300"/>
                        <a:t>N/A</a:t>
                      </a:r>
                      <a:endParaRPr b="1" sz="1300"/>
                    </a:p>
                  </a:txBody>
                  <a:tcPr marT="91425" marB="91425" marR="91425" marL="91425" anchor="ctr"/>
                </a:tc>
              </a:tr>
            </a:tbl>
          </a:graphicData>
        </a:graphic>
      </p:graphicFrame>
      <p:sp>
        <p:nvSpPr>
          <p:cNvPr id="301" name="Google Shape;301;p33"/>
          <p:cNvSpPr txBox="1"/>
          <p:nvPr>
            <p:ph idx="1" type="body"/>
          </p:nvPr>
        </p:nvSpPr>
        <p:spPr>
          <a:xfrm>
            <a:off x="601350" y="72375"/>
            <a:ext cx="79413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u="sng">
                <a:solidFill>
                  <a:srgbClr val="202124"/>
                </a:solidFill>
              </a:rPr>
              <a:t>RQ2. Which model would perform better across different domains? (TripAdvisor vs Other Datasets) </a:t>
            </a:r>
            <a:endParaRPr b="1" sz="2000" u="sng">
              <a:solidFill>
                <a:srgbClr val="202124"/>
              </a:solidFill>
            </a:endParaRPr>
          </a:p>
        </p:txBody>
      </p:sp>
      <p:sp>
        <p:nvSpPr>
          <p:cNvPr id="302" name="Google Shape;302;p33"/>
          <p:cNvSpPr txBox="1"/>
          <p:nvPr/>
        </p:nvSpPr>
        <p:spPr>
          <a:xfrm>
            <a:off x="601350" y="816675"/>
            <a:ext cx="79413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2200">
                <a:solidFill>
                  <a:srgbClr val="202124"/>
                </a:solidFill>
                <a:latin typeface="Lato"/>
                <a:ea typeface="Lato"/>
                <a:cs typeface="Lato"/>
                <a:sym typeface="Lato"/>
              </a:rPr>
              <a:t>Other Datasets (Rating)</a:t>
            </a:r>
            <a:endParaRPr b="1" sz="2200">
              <a:solidFill>
                <a:srgbClr val="202124"/>
              </a:solidFill>
              <a:latin typeface="Lato"/>
              <a:ea typeface="Lato"/>
              <a:cs typeface="Lato"/>
              <a:sym typeface="Lato"/>
            </a:endParaRPr>
          </a:p>
        </p:txBody>
      </p:sp>
      <p:sp>
        <p:nvSpPr>
          <p:cNvPr id="303" name="Google Shape;303;p3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309" name="Google Shape;309;p3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34"/>
          <p:cNvSpPr txBox="1"/>
          <p:nvPr>
            <p:ph idx="1" type="body"/>
          </p:nvPr>
        </p:nvSpPr>
        <p:spPr>
          <a:xfrm>
            <a:off x="304850" y="1278450"/>
            <a:ext cx="5063100" cy="25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rgbClr val="202124"/>
                </a:solidFill>
              </a:rPr>
              <a:t>Notable Observations</a:t>
            </a:r>
            <a:r>
              <a:rPr lang="en" u="sng">
                <a:solidFill>
                  <a:srgbClr val="202124"/>
                </a:solidFill>
              </a:rPr>
              <a:t>:</a:t>
            </a:r>
            <a:endParaRPr u="sng">
              <a:solidFill>
                <a:srgbClr val="202124"/>
              </a:solidFill>
            </a:endParaRPr>
          </a:p>
          <a:p>
            <a:pPr indent="-342900" lvl="0" marL="457200" rtl="0" algn="l">
              <a:spcBef>
                <a:spcPts val="1200"/>
              </a:spcBef>
              <a:spcAft>
                <a:spcPts val="0"/>
              </a:spcAft>
              <a:buClr>
                <a:srgbClr val="202124"/>
              </a:buClr>
              <a:buSzPts val="1800"/>
              <a:buAutoNum type="arabicPeriod"/>
            </a:pPr>
            <a:r>
              <a:rPr b="1" lang="en">
                <a:solidFill>
                  <a:srgbClr val="202124"/>
                </a:solidFill>
              </a:rPr>
              <a:t>BERT </a:t>
            </a:r>
            <a:endParaRPr b="1">
              <a:solidFill>
                <a:srgbClr val="202124"/>
              </a:solidFill>
            </a:endParaRPr>
          </a:p>
          <a:p>
            <a:pPr indent="-342900" lvl="0" marL="457200" rtl="0" algn="l">
              <a:spcBef>
                <a:spcPts val="0"/>
              </a:spcBef>
              <a:spcAft>
                <a:spcPts val="0"/>
              </a:spcAft>
              <a:buClr>
                <a:srgbClr val="202124"/>
              </a:buClr>
              <a:buSzPts val="1800"/>
              <a:buChar char="-"/>
            </a:pPr>
            <a:r>
              <a:rPr lang="en">
                <a:solidFill>
                  <a:srgbClr val="202124"/>
                </a:solidFill>
              </a:rPr>
              <a:t>TripAdvisor Reviews 	- 	</a:t>
            </a:r>
            <a:r>
              <a:rPr lang="en" u="sng">
                <a:solidFill>
                  <a:srgbClr val="202124"/>
                </a:solidFill>
              </a:rPr>
              <a:t>Best</a:t>
            </a:r>
            <a:endParaRPr u="sng">
              <a:solidFill>
                <a:srgbClr val="202124"/>
              </a:solidFill>
            </a:endParaRPr>
          </a:p>
          <a:p>
            <a:pPr indent="-342900" lvl="0" marL="457200" rtl="0" algn="l">
              <a:spcBef>
                <a:spcPts val="0"/>
              </a:spcBef>
              <a:spcAft>
                <a:spcPts val="0"/>
              </a:spcAft>
              <a:buClr>
                <a:srgbClr val="202124"/>
              </a:buClr>
              <a:buSzPts val="1800"/>
              <a:buChar char="-"/>
            </a:pPr>
            <a:r>
              <a:rPr lang="en">
                <a:solidFill>
                  <a:srgbClr val="202124"/>
                </a:solidFill>
              </a:rPr>
              <a:t>Other Datasets 		- 	</a:t>
            </a:r>
            <a:r>
              <a:rPr lang="en" u="sng">
                <a:solidFill>
                  <a:srgbClr val="202124"/>
                </a:solidFill>
              </a:rPr>
              <a:t>Worst </a:t>
            </a:r>
            <a:br>
              <a:rPr lang="en">
                <a:solidFill>
                  <a:srgbClr val="202124"/>
                </a:solidFill>
              </a:rPr>
            </a:br>
            <a:endParaRPr>
              <a:solidFill>
                <a:srgbClr val="202124"/>
              </a:solidFill>
            </a:endParaRPr>
          </a:p>
          <a:p>
            <a:pPr indent="-342900" lvl="0" marL="457200" rtl="0" algn="l">
              <a:spcBef>
                <a:spcPts val="0"/>
              </a:spcBef>
              <a:spcAft>
                <a:spcPts val="0"/>
              </a:spcAft>
              <a:buClr>
                <a:srgbClr val="202124"/>
              </a:buClr>
              <a:buSzPts val="1800"/>
              <a:buAutoNum type="arabicPeriod"/>
            </a:pPr>
            <a:r>
              <a:rPr b="1" lang="en">
                <a:solidFill>
                  <a:srgbClr val="202124"/>
                </a:solidFill>
              </a:rPr>
              <a:t>Google Play Store Reviews</a:t>
            </a:r>
            <a:r>
              <a:rPr lang="en">
                <a:solidFill>
                  <a:srgbClr val="202124"/>
                </a:solidFill>
              </a:rPr>
              <a:t> </a:t>
            </a:r>
            <a:endParaRPr>
              <a:solidFill>
                <a:srgbClr val="202124"/>
              </a:solidFill>
            </a:endParaRPr>
          </a:p>
          <a:p>
            <a:pPr indent="-342900" lvl="0" marL="457200" rtl="0" algn="l">
              <a:spcBef>
                <a:spcPts val="0"/>
              </a:spcBef>
              <a:spcAft>
                <a:spcPts val="0"/>
              </a:spcAft>
              <a:buClr>
                <a:srgbClr val="202124"/>
              </a:buClr>
              <a:buSzPts val="1800"/>
              <a:buChar char="-"/>
            </a:pPr>
            <a:r>
              <a:rPr lang="en">
                <a:solidFill>
                  <a:srgbClr val="202124"/>
                </a:solidFill>
              </a:rPr>
              <a:t>Accuracy was the </a:t>
            </a:r>
            <a:r>
              <a:rPr lang="en" u="sng">
                <a:solidFill>
                  <a:srgbClr val="202124"/>
                </a:solidFill>
              </a:rPr>
              <a:t>lowest</a:t>
            </a:r>
            <a:r>
              <a:rPr lang="en">
                <a:solidFill>
                  <a:srgbClr val="202124"/>
                </a:solidFill>
              </a:rPr>
              <a:t> </a:t>
            </a:r>
            <a:r>
              <a:rPr lang="en">
                <a:solidFill>
                  <a:srgbClr val="202124"/>
                </a:solidFill>
              </a:rPr>
              <a:t>across all models</a:t>
            </a:r>
            <a:endParaRPr>
              <a:solidFill>
                <a:srgbClr val="20212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316" name="Google Shape;316;p3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35"/>
          <p:cNvSpPr/>
          <p:nvPr/>
        </p:nvSpPr>
        <p:spPr>
          <a:xfrm>
            <a:off x="5111525" y="2194525"/>
            <a:ext cx="868500" cy="393600"/>
          </a:xfrm>
          <a:prstGeom prst="leftRightArrow">
            <a:avLst>
              <a:gd fmla="val 50000" name="adj1"/>
              <a:gd fmla="val 50000" name="adj2"/>
            </a:avLst>
          </a:prstGeom>
          <a:solidFill>
            <a:srgbClr val="2021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txBox="1"/>
          <p:nvPr/>
        </p:nvSpPr>
        <p:spPr>
          <a:xfrm>
            <a:off x="6038950" y="2001150"/>
            <a:ext cx="26079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202124"/>
                </a:solidFill>
                <a:latin typeface="Lato"/>
                <a:ea typeface="Lato"/>
                <a:cs typeface="Lato"/>
                <a:sym typeface="Lato"/>
              </a:rPr>
              <a:t>BERT was fine-tuned on TripAdvisor Dataset</a:t>
            </a:r>
            <a:endParaRPr/>
          </a:p>
        </p:txBody>
      </p:sp>
      <p:sp>
        <p:nvSpPr>
          <p:cNvPr id="319" name="Google Shape;319;p35"/>
          <p:cNvSpPr txBox="1"/>
          <p:nvPr/>
        </p:nvSpPr>
        <p:spPr>
          <a:xfrm>
            <a:off x="6038950" y="12784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u="sng">
                <a:solidFill>
                  <a:srgbClr val="202124"/>
                </a:solidFill>
                <a:latin typeface="Lato"/>
                <a:ea typeface="Lato"/>
                <a:cs typeface="Lato"/>
                <a:sym typeface="Lato"/>
              </a:rPr>
              <a:t>Probable Reasons:</a:t>
            </a:r>
            <a:endParaRPr u="sng"/>
          </a:p>
        </p:txBody>
      </p:sp>
      <p:sp>
        <p:nvSpPr>
          <p:cNvPr id="320" name="Google Shape;320;p35"/>
          <p:cNvSpPr txBox="1"/>
          <p:nvPr/>
        </p:nvSpPr>
        <p:spPr>
          <a:xfrm>
            <a:off x="6038950" y="3082250"/>
            <a:ext cx="3000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202124"/>
                </a:solidFill>
                <a:latin typeface="Lato"/>
                <a:ea typeface="Lato"/>
                <a:cs typeface="Lato"/>
                <a:sym typeface="Lato"/>
              </a:rPr>
              <a:t>Reviews are much shorter and contain fewer words</a:t>
            </a:r>
            <a:endParaRPr/>
          </a:p>
        </p:txBody>
      </p:sp>
      <p:sp>
        <p:nvSpPr>
          <p:cNvPr id="321" name="Google Shape;321;p35"/>
          <p:cNvSpPr/>
          <p:nvPr/>
        </p:nvSpPr>
        <p:spPr>
          <a:xfrm>
            <a:off x="5111525" y="3275600"/>
            <a:ext cx="868500" cy="393600"/>
          </a:xfrm>
          <a:prstGeom prst="leftRightArrow">
            <a:avLst>
              <a:gd fmla="val 50000" name="adj1"/>
              <a:gd fmla="val 50000" name="adj2"/>
            </a:avLst>
          </a:prstGeom>
          <a:solidFill>
            <a:srgbClr val="2021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txBox="1"/>
          <p:nvPr>
            <p:ph idx="1" type="body"/>
          </p:nvPr>
        </p:nvSpPr>
        <p:spPr>
          <a:xfrm>
            <a:off x="304850" y="1278450"/>
            <a:ext cx="5063100" cy="25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rgbClr val="202124"/>
                </a:solidFill>
              </a:rPr>
              <a:t>Notable Observations:</a:t>
            </a:r>
            <a:endParaRPr u="sng">
              <a:solidFill>
                <a:srgbClr val="202124"/>
              </a:solidFill>
            </a:endParaRPr>
          </a:p>
          <a:p>
            <a:pPr indent="-342900" lvl="0" marL="457200" rtl="0" algn="l">
              <a:spcBef>
                <a:spcPts val="1200"/>
              </a:spcBef>
              <a:spcAft>
                <a:spcPts val="0"/>
              </a:spcAft>
              <a:buClr>
                <a:srgbClr val="202124"/>
              </a:buClr>
              <a:buSzPts val="1800"/>
              <a:buAutoNum type="arabicPeriod"/>
            </a:pPr>
            <a:r>
              <a:rPr b="1" lang="en">
                <a:solidFill>
                  <a:srgbClr val="202124"/>
                </a:solidFill>
              </a:rPr>
              <a:t>BERT </a:t>
            </a:r>
            <a:endParaRPr b="1">
              <a:solidFill>
                <a:srgbClr val="202124"/>
              </a:solidFill>
            </a:endParaRPr>
          </a:p>
          <a:p>
            <a:pPr indent="-342900" lvl="0" marL="457200" rtl="0" algn="l">
              <a:spcBef>
                <a:spcPts val="0"/>
              </a:spcBef>
              <a:spcAft>
                <a:spcPts val="0"/>
              </a:spcAft>
              <a:buClr>
                <a:srgbClr val="202124"/>
              </a:buClr>
              <a:buSzPts val="1800"/>
              <a:buChar char="-"/>
            </a:pPr>
            <a:r>
              <a:rPr lang="en">
                <a:solidFill>
                  <a:srgbClr val="202124"/>
                </a:solidFill>
              </a:rPr>
              <a:t>TripAdvisor Reviews 	- 	</a:t>
            </a:r>
            <a:r>
              <a:rPr lang="en" u="sng">
                <a:solidFill>
                  <a:srgbClr val="202124"/>
                </a:solidFill>
              </a:rPr>
              <a:t>Best</a:t>
            </a:r>
            <a:endParaRPr u="sng">
              <a:solidFill>
                <a:srgbClr val="202124"/>
              </a:solidFill>
            </a:endParaRPr>
          </a:p>
          <a:p>
            <a:pPr indent="-342900" lvl="0" marL="457200" rtl="0" algn="l">
              <a:spcBef>
                <a:spcPts val="0"/>
              </a:spcBef>
              <a:spcAft>
                <a:spcPts val="0"/>
              </a:spcAft>
              <a:buClr>
                <a:srgbClr val="202124"/>
              </a:buClr>
              <a:buSzPts val="1800"/>
              <a:buChar char="-"/>
            </a:pPr>
            <a:r>
              <a:rPr lang="en">
                <a:solidFill>
                  <a:srgbClr val="202124"/>
                </a:solidFill>
              </a:rPr>
              <a:t>Other Datasets 		- 	</a:t>
            </a:r>
            <a:r>
              <a:rPr lang="en" u="sng">
                <a:solidFill>
                  <a:srgbClr val="202124"/>
                </a:solidFill>
              </a:rPr>
              <a:t>Worst </a:t>
            </a:r>
            <a:br>
              <a:rPr lang="en">
                <a:solidFill>
                  <a:srgbClr val="202124"/>
                </a:solidFill>
              </a:rPr>
            </a:br>
            <a:endParaRPr>
              <a:solidFill>
                <a:srgbClr val="202124"/>
              </a:solidFill>
            </a:endParaRPr>
          </a:p>
          <a:p>
            <a:pPr indent="-342900" lvl="0" marL="457200" rtl="0" algn="l">
              <a:spcBef>
                <a:spcPts val="0"/>
              </a:spcBef>
              <a:spcAft>
                <a:spcPts val="0"/>
              </a:spcAft>
              <a:buClr>
                <a:srgbClr val="202124"/>
              </a:buClr>
              <a:buSzPts val="1800"/>
              <a:buAutoNum type="arabicPeriod"/>
            </a:pPr>
            <a:r>
              <a:rPr b="1" lang="en">
                <a:solidFill>
                  <a:srgbClr val="202124"/>
                </a:solidFill>
              </a:rPr>
              <a:t>Google Play Store Reviews</a:t>
            </a:r>
            <a:r>
              <a:rPr lang="en">
                <a:solidFill>
                  <a:srgbClr val="202124"/>
                </a:solidFill>
              </a:rPr>
              <a:t> </a:t>
            </a:r>
            <a:endParaRPr>
              <a:solidFill>
                <a:srgbClr val="202124"/>
              </a:solidFill>
            </a:endParaRPr>
          </a:p>
          <a:p>
            <a:pPr indent="-342900" lvl="0" marL="457200" rtl="0" algn="l">
              <a:spcBef>
                <a:spcPts val="0"/>
              </a:spcBef>
              <a:spcAft>
                <a:spcPts val="0"/>
              </a:spcAft>
              <a:buClr>
                <a:srgbClr val="202124"/>
              </a:buClr>
              <a:buSzPts val="1800"/>
              <a:buChar char="-"/>
            </a:pPr>
            <a:r>
              <a:rPr lang="en">
                <a:solidFill>
                  <a:srgbClr val="202124"/>
                </a:solidFill>
              </a:rPr>
              <a:t>Accuracy was the </a:t>
            </a:r>
            <a:r>
              <a:rPr lang="en" u="sng">
                <a:solidFill>
                  <a:srgbClr val="202124"/>
                </a:solidFill>
              </a:rPr>
              <a:t>lowest</a:t>
            </a:r>
            <a:r>
              <a:rPr lang="en">
                <a:solidFill>
                  <a:srgbClr val="202124"/>
                </a:solidFill>
              </a:rPr>
              <a:t> across all models</a:t>
            </a:r>
            <a:endParaRPr>
              <a:solidFill>
                <a:srgbClr val="20212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328" name="Google Shape;328;p3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36"/>
          <p:cNvSpPr txBox="1"/>
          <p:nvPr>
            <p:ph idx="1" type="body"/>
          </p:nvPr>
        </p:nvSpPr>
        <p:spPr>
          <a:xfrm>
            <a:off x="678000" y="892000"/>
            <a:ext cx="7788000" cy="517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u="sng">
                <a:solidFill>
                  <a:srgbClr val="202124"/>
                </a:solidFill>
              </a:rPr>
              <a:t>Google Play Store Reviews</a:t>
            </a:r>
            <a:r>
              <a:rPr lang="en">
                <a:solidFill>
                  <a:srgbClr val="202124"/>
                </a:solidFill>
              </a:rPr>
              <a:t> vs </a:t>
            </a:r>
            <a:r>
              <a:rPr lang="en" u="sng">
                <a:solidFill>
                  <a:srgbClr val="202124"/>
                </a:solidFill>
              </a:rPr>
              <a:t>Other Datasets</a:t>
            </a:r>
            <a:endParaRPr>
              <a:solidFill>
                <a:srgbClr val="202124"/>
              </a:solidFill>
            </a:endParaRPr>
          </a:p>
        </p:txBody>
      </p:sp>
      <p:sp>
        <p:nvSpPr>
          <p:cNvPr id="330" name="Google Shape;330;p36"/>
          <p:cNvSpPr txBox="1"/>
          <p:nvPr/>
        </p:nvSpPr>
        <p:spPr>
          <a:xfrm>
            <a:off x="3380250" y="4381500"/>
            <a:ext cx="238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Review Length Comparison</a:t>
            </a:r>
            <a:endParaRPr b="1">
              <a:latin typeface="Lato"/>
              <a:ea typeface="Lato"/>
              <a:cs typeface="Lato"/>
              <a:sym typeface="Lato"/>
            </a:endParaRPr>
          </a:p>
        </p:txBody>
      </p:sp>
      <p:pic>
        <p:nvPicPr>
          <p:cNvPr id="331" name="Google Shape;331;p36"/>
          <p:cNvPicPr preferRelativeResize="0"/>
          <p:nvPr/>
        </p:nvPicPr>
        <p:blipFill>
          <a:blip r:embed="rId3">
            <a:alphaModFix/>
          </a:blip>
          <a:stretch>
            <a:fillRect/>
          </a:stretch>
        </p:blipFill>
        <p:spPr>
          <a:xfrm>
            <a:off x="2144927" y="1365875"/>
            <a:ext cx="4854146" cy="2895800"/>
          </a:xfrm>
          <a:prstGeom prst="rect">
            <a:avLst/>
          </a:prstGeom>
          <a:noFill/>
          <a:ln>
            <a:noFill/>
          </a:ln>
        </p:spPr>
      </p:pic>
      <p:grpSp>
        <p:nvGrpSpPr>
          <p:cNvPr id="332" name="Google Shape;332;p36"/>
          <p:cNvGrpSpPr/>
          <p:nvPr/>
        </p:nvGrpSpPr>
        <p:grpSpPr>
          <a:xfrm>
            <a:off x="7312650" y="1535100"/>
            <a:ext cx="969300" cy="2571225"/>
            <a:chOff x="7312650" y="1535100"/>
            <a:chExt cx="969300" cy="2571225"/>
          </a:xfrm>
        </p:grpSpPr>
        <p:sp>
          <p:nvSpPr>
            <p:cNvPr id="333" name="Google Shape;333;p36"/>
            <p:cNvSpPr txBox="1"/>
            <p:nvPr/>
          </p:nvSpPr>
          <p:spPr>
            <a:xfrm>
              <a:off x="7312650" y="1535100"/>
              <a:ext cx="9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Worst</a:t>
              </a:r>
              <a:endParaRPr>
                <a:latin typeface="Lato"/>
                <a:ea typeface="Lato"/>
                <a:cs typeface="Lato"/>
                <a:sym typeface="Lato"/>
              </a:endParaRPr>
            </a:p>
          </p:txBody>
        </p:sp>
        <p:sp>
          <p:nvSpPr>
            <p:cNvPr id="334" name="Google Shape;334;p36"/>
            <p:cNvSpPr txBox="1"/>
            <p:nvPr/>
          </p:nvSpPr>
          <p:spPr>
            <a:xfrm>
              <a:off x="7312650" y="3706125"/>
              <a:ext cx="9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Best</a:t>
              </a:r>
              <a:endParaRPr>
                <a:latin typeface="Lato"/>
                <a:ea typeface="Lato"/>
                <a:cs typeface="Lato"/>
                <a:sym typeface="Lato"/>
              </a:endParaRPr>
            </a:p>
          </p:txBody>
        </p:sp>
        <p:sp>
          <p:nvSpPr>
            <p:cNvPr id="335" name="Google Shape;335;p36"/>
            <p:cNvSpPr/>
            <p:nvPr/>
          </p:nvSpPr>
          <p:spPr>
            <a:xfrm rot="5400000">
              <a:off x="6880200" y="2762131"/>
              <a:ext cx="1834200" cy="159600"/>
            </a:xfrm>
            <a:prstGeom prst="rightArrow">
              <a:avLst>
                <a:gd fmla="val 50000" name="adj1"/>
                <a:gd fmla="val 50000" name="adj2"/>
              </a:avLst>
            </a:prstGeom>
            <a:gradFill>
              <a:gsLst>
                <a:gs pos="0">
                  <a:schemeClr val="lt1"/>
                </a:gs>
                <a:gs pos="100000">
                  <a:srgbClr val="202124"/>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6"/>
          <p:cNvGrpSpPr/>
          <p:nvPr/>
        </p:nvGrpSpPr>
        <p:grpSpPr>
          <a:xfrm>
            <a:off x="862050" y="1556300"/>
            <a:ext cx="969300" cy="2571225"/>
            <a:chOff x="862050" y="1556300"/>
            <a:chExt cx="969300" cy="2571225"/>
          </a:xfrm>
        </p:grpSpPr>
        <p:sp>
          <p:nvSpPr>
            <p:cNvPr id="337" name="Google Shape;337;p36"/>
            <p:cNvSpPr txBox="1"/>
            <p:nvPr/>
          </p:nvSpPr>
          <p:spPr>
            <a:xfrm>
              <a:off x="862050" y="1556300"/>
              <a:ext cx="9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Shortest</a:t>
              </a:r>
              <a:endParaRPr>
                <a:latin typeface="Lato"/>
                <a:ea typeface="Lato"/>
                <a:cs typeface="Lato"/>
                <a:sym typeface="Lato"/>
              </a:endParaRPr>
            </a:p>
          </p:txBody>
        </p:sp>
        <p:sp>
          <p:nvSpPr>
            <p:cNvPr id="338" name="Google Shape;338;p36"/>
            <p:cNvSpPr txBox="1"/>
            <p:nvPr/>
          </p:nvSpPr>
          <p:spPr>
            <a:xfrm>
              <a:off x="862050" y="3727325"/>
              <a:ext cx="9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Longest</a:t>
              </a:r>
              <a:endParaRPr>
                <a:latin typeface="Lato"/>
                <a:ea typeface="Lato"/>
                <a:cs typeface="Lato"/>
                <a:sym typeface="Lato"/>
              </a:endParaRPr>
            </a:p>
          </p:txBody>
        </p:sp>
        <p:sp>
          <p:nvSpPr>
            <p:cNvPr id="339" name="Google Shape;339;p36"/>
            <p:cNvSpPr/>
            <p:nvPr/>
          </p:nvSpPr>
          <p:spPr>
            <a:xfrm rot="5400000">
              <a:off x="429600" y="2783331"/>
              <a:ext cx="1834200" cy="159600"/>
            </a:xfrm>
            <a:prstGeom prst="rightArrow">
              <a:avLst>
                <a:gd fmla="val 50000" name="adj1"/>
                <a:gd fmla="val 50000" name="adj2"/>
              </a:avLst>
            </a:prstGeom>
            <a:gradFill>
              <a:gsLst>
                <a:gs pos="0">
                  <a:schemeClr val="lt1"/>
                </a:gs>
                <a:gs pos="100000">
                  <a:srgbClr val="202124"/>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45" name="Google Shape;345;p3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37"/>
          <p:cNvSpPr txBox="1"/>
          <p:nvPr/>
        </p:nvSpPr>
        <p:spPr>
          <a:xfrm>
            <a:off x="311700" y="1133825"/>
            <a:ext cx="6512400" cy="284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rgbClr val="202124"/>
                </a:solidFill>
                <a:latin typeface="Lato"/>
                <a:ea typeface="Lato"/>
                <a:cs typeface="Lato"/>
                <a:sym typeface="Lato"/>
              </a:rPr>
              <a:t>Feasibility</a:t>
            </a:r>
            <a:endParaRPr sz="1800" u="sng">
              <a:solidFill>
                <a:srgbClr val="202124"/>
              </a:solidFill>
              <a:latin typeface="Lato"/>
              <a:ea typeface="Lato"/>
              <a:cs typeface="Lato"/>
              <a:sym typeface="Lato"/>
            </a:endParaRPr>
          </a:p>
          <a:p>
            <a:pPr indent="0" lvl="0" marL="0" rtl="0" algn="l">
              <a:lnSpc>
                <a:spcPct val="115000"/>
              </a:lnSpc>
              <a:spcBef>
                <a:spcPts val="1200"/>
              </a:spcBef>
              <a:spcAft>
                <a:spcPts val="0"/>
              </a:spcAft>
              <a:buNone/>
            </a:pPr>
            <a:r>
              <a:rPr lang="en" sz="1800">
                <a:solidFill>
                  <a:srgbClr val="202124"/>
                </a:solidFill>
                <a:latin typeface="Lato"/>
                <a:ea typeface="Lato"/>
                <a:cs typeface="Lato"/>
                <a:sym typeface="Lato"/>
              </a:rPr>
              <a:t>Most Feasible for Single-Domain Sentiment Analysis: </a:t>
            </a:r>
            <a:r>
              <a:rPr b="1" lang="en" sz="1800">
                <a:solidFill>
                  <a:srgbClr val="202124"/>
                </a:solidFill>
                <a:latin typeface="Lato"/>
                <a:ea typeface="Lato"/>
                <a:cs typeface="Lato"/>
                <a:sym typeface="Lato"/>
              </a:rPr>
              <a:t>BERT</a:t>
            </a:r>
            <a:endParaRPr b="1" sz="1800">
              <a:solidFill>
                <a:srgbClr val="202124"/>
              </a:solidFill>
              <a:latin typeface="Lato"/>
              <a:ea typeface="Lato"/>
              <a:cs typeface="Lato"/>
              <a:sym typeface="Lato"/>
            </a:endParaRPr>
          </a:p>
          <a:p>
            <a:pPr indent="-342900" lvl="0" marL="457200" rtl="0" algn="l">
              <a:lnSpc>
                <a:spcPct val="115000"/>
              </a:lnSpc>
              <a:spcBef>
                <a:spcPts val="0"/>
              </a:spcBef>
              <a:spcAft>
                <a:spcPts val="0"/>
              </a:spcAft>
              <a:buClr>
                <a:srgbClr val="202124"/>
              </a:buClr>
              <a:buSzPts val="1800"/>
              <a:buFont typeface="Lato"/>
              <a:buChar char="-"/>
            </a:pPr>
            <a:r>
              <a:rPr lang="en" sz="1800">
                <a:solidFill>
                  <a:srgbClr val="202124"/>
                </a:solidFill>
                <a:latin typeface="Lato"/>
                <a:ea typeface="Lato"/>
                <a:cs typeface="Lato"/>
                <a:sym typeface="Lato"/>
              </a:rPr>
              <a:t>Highest accuracy for Rating (66%) + Sentiment (88%)</a:t>
            </a:r>
            <a:endParaRPr sz="1800">
              <a:solidFill>
                <a:srgbClr val="202124"/>
              </a:solidFill>
              <a:latin typeface="Lato"/>
              <a:ea typeface="Lato"/>
              <a:cs typeface="Lato"/>
              <a:sym typeface="Lato"/>
            </a:endParaRPr>
          </a:p>
          <a:p>
            <a:pPr indent="-342900" lvl="0" marL="457200" rtl="0" algn="l">
              <a:lnSpc>
                <a:spcPct val="115000"/>
              </a:lnSpc>
              <a:spcBef>
                <a:spcPts val="0"/>
              </a:spcBef>
              <a:spcAft>
                <a:spcPts val="0"/>
              </a:spcAft>
              <a:buClr>
                <a:srgbClr val="202124"/>
              </a:buClr>
              <a:buSzPts val="1800"/>
              <a:buFont typeface="Lato"/>
              <a:buChar char="-"/>
            </a:pPr>
            <a:r>
              <a:rPr lang="en" sz="1800">
                <a:solidFill>
                  <a:srgbClr val="202124"/>
                </a:solidFill>
                <a:latin typeface="Lato"/>
                <a:ea typeface="Lato"/>
                <a:cs typeface="Lato"/>
                <a:sym typeface="Lato"/>
              </a:rPr>
              <a:t>Fine-tuning on dataset required </a:t>
            </a:r>
            <a:endParaRPr sz="1800">
              <a:solidFill>
                <a:srgbClr val="202124"/>
              </a:solidFill>
              <a:latin typeface="Lato"/>
              <a:ea typeface="Lato"/>
              <a:cs typeface="Lato"/>
              <a:sym typeface="Lato"/>
            </a:endParaRPr>
          </a:p>
          <a:p>
            <a:pPr indent="0" lvl="0" marL="0" rtl="0" algn="l">
              <a:lnSpc>
                <a:spcPct val="115000"/>
              </a:lnSpc>
              <a:spcBef>
                <a:spcPts val="0"/>
              </a:spcBef>
              <a:spcAft>
                <a:spcPts val="0"/>
              </a:spcAft>
              <a:buNone/>
            </a:pPr>
            <a:r>
              <a:t/>
            </a:r>
            <a:endParaRPr sz="1800">
              <a:solidFill>
                <a:srgbClr val="202124"/>
              </a:solidFill>
              <a:latin typeface="Lato"/>
              <a:ea typeface="Lato"/>
              <a:cs typeface="Lato"/>
              <a:sym typeface="Lato"/>
            </a:endParaRPr>
          </a:p>
          <a:p>
            <a:pPr indent="0" lvl="0" marL="0" rtl="0" algn="l">
              <a:lnSpc>
                <a:spcPct val="115000"/>
              </a:lnSpc>
              <a:spcBef>
                <a:spcPts val="0"/>
              </a:spcBef>
              <a:spcAft>
                <a:spcPts val="0"/>
              </a:spcAft>
              <a:buNone/>
            </a:pPr>
            <a:r>
              <a:rPr lang="en" sz="1800">
                <a:solidFill>
                  <a:srgbClr val="202124"/>
                </a:solidFill>
                <a:latin typeface="Lato"/>
                <a:ea typeface="Lato"/>
                <a:cs typeface="Lato"/>
                <a:sym typeface="Lato"/>
              </a:rPr>
              <a:t>Most Feasible for Cross-Domain Sentiment Analysis: </a:t>
            </a:r>
            <a:r>
              <a:rPr b="1" lang="en" sz="1800">
                <a:solidFill>
                  <a:srgbClr val="202124"/>
                </a:solidFill>
                <a:latin typeface="Lato"/>
                <a:ea typeface="Lato"/>
                <a:cs typeface="Lato"/>
                <a:sym typeface="Lato"/>
              </a:rPr>
              <a:t>VADER</a:t>
            </a:r>
            <a:endParaRPr b="1" sz="1800">
              <a:solidFill>
                <a:srgbClr val="202124"/>
              </a:solidFill>
              <a:latin typeface="Lato"/>
              <a:ea typeface="Lato"/>
              <a:cs typeface="Lato"/>
              <a:sym typeface="Lato"/>
            </a:endParaRPr>
          </a:p>
          <a:p>
            <a:pPr indent="-342900" lvl="0" marL="457200" rtl="0" algn="l">
              <a:lnSpc>
                <a:spcPct val="115000"/>
              </a:lnSpc>
              <a:spcBef>
                <a:spcPts val="0"/>
              </a:spcBef>
              <a:spcAft>
                <a:spcPts val="0"/>
              </a:spcAft>
              <a:buClr>
                <a:srgbClr val="202124"/>
              </a:buClr>
              <a:buSzPts val="1800"/>
              <a:buFont typeface="Lato"/>
              <a:buChar char="-"/>
            </a:pPr>
            <a:r>
              <a:rPr lang="en" sz="1800">
                <a:solidFill>
                  <a:srgbClr val="202124"/>
                </a:solidFill>
                <a:latin typeface="Lato"/>
                <a:ea typeface="Lato"/>
                <a:cs typeface="Lato"/>
                <a:sym typeface="Lato"/>
              </a:rPr>
              <a:t>Highest Accuracy for Sentiment (73.5% avg.)</a:t>
            </a:r>
            <a:endParaRPr sz="1800">
              <a:solidFill>
                <a:srgbClr val="202124"/>
              </a:solidFill>
              <a:latin typeface="Lato"/>
              <a:ea typeface="Lato"/>
              <a:cs typeface="Lato"/>
              <a:sym typeface="Lato"/>
            </a:endParaRPr>
          </a:p>
          <a:p>
            <a:pPr indent="-342900" lvl="0" marL="457200" rtl="0" algn="l">
              <a:lnSpc>
                <a:spcPct val="115000"/>
              </a:lnSpc>
              <a:spcBef>
                <a:spcPts val="0"/>
              </a:spcBef>
              <a:spcAft>
                <a:spcPts val="0"/>
              </a:spcAft>
              <a:buClr>
                <a:srgbClr val="202124"/>
              </a:buClr>
              <a:buSzPts val="1800"/>
              <a:buFont typeface="Lato"/>
              <a:buChar char="-"/>
            </a:pPr>
            <a:r>
              <a:rPr lang="en" sz="1800">
                <a:solidFill>
                  <a:srgbClr val="202124"/>
                </a:solidFill>
                <a:latin typeface="Lato"/>
                <a:ea typeface="Lato"/>
                <a:cs typeface="Lato"/>
                <a:sym typeface="Lato"/>
              </a:rPr>
              <a:t>No training required, only a lexicon</a:t>
            </a:r>
            <a:endParaRPr sz="1800">
              <a:solidFill>
                <a:srgbClr val="202124"/>
              </a:solidFill>
              <a:latin typeface="Lato"/>
              <a:ea typeface="Lato"/>
              <a:cs typeface="Lato"/>
              <a:sym typeface="Lato"/>
            </a:endParaRPr>
          </a:p>
        </p:txBody>
      </p:sp>
      <p:pic>
        <p:nvPicPr>
          <p:cNvPr id="347" name="Google Shape;347;p37"/>
          <p:cNvPicPr preferRelativeResize="0"/>
          <p:nvPr/>
        </p:nvPicPr>
        <p:blipFill rotWithShape="1">
          <a:blip r:embed="rId3">
            <a:alphaModFix/>
          </a:blip>
          <a:srcRect b="0" l="16192" r="25478" t="0"/>
          <a:stretch/>
        </p:blipFill>
        <p:spPr>
          <a:xfrm>
            <a:off x="6933075" y="2912446"/>
            <a:ext cx="1557175" cy="1776550"/>
          </a:xfrm>
          <a:prstGeom prst="rect">
            <a:avLst/>
          </a:prstGeom>
          <a:noFill/>
          <a:ln>
            <a:noFill/>
          </a:ln>
        </p:spPr>
      </p:pic>
      <p:pic>
        <p:nvPicPr>
          <p:cNvPr id="348" name="Google Shape;348;p37"/>
          <p:cNvPicPr preferRelativeResize="0"/>
          <p:nvPr/>
        </p:nvPicPr>
        <p:blipFill>
          <a:blip r:embed="rId4">
            <a:alphaModFix/>
          </a:blip>
          <a:stretch>
            <a:fillRect/>
          </a:stretch>
        </p:blipFill>
        <p:spPr>
          <a:xfrm>
            <a:off x="6947725" y="1043888"/>
            <a:ext cx="1527850" cy="1527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54" name="Google Shape;354;p3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38"/>
          <p:cNvSpPr txBox="1"/>
          <p:nvPr/>
        </p:nvSpPr>
        <p:spPr>
          <a:xfrm>
            <a:off x="311700" y="1117275"/>
            <a:ext cx="6512400" cy="31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rgbClr val="202124"/>
                </a:solidFill>
                <a:latin typeface="Lato"/>
                <a:ea typeface="Lato"/>
                <a:cs typeface="Lato"/>
                <a:sym typeface="Lato"/>
              </a:rPr>
              <a:t>Difficulties Faced</a:t>
            </a:r>
            <a:endParaRPr sz="1800" u="sng">
              <a:solidFill>
                <a:srgbClr val="202124"/>
              </a:solidFill>
              <a:latin typeface="Lato"/>
              <a:ea typeface="Lato"/>
              <a:cs typeface="Lato"/>
              <a:sym typeface="Lato"/>
            </a:endParaRPr>
          </a:p>
          <a:p>
            <a:pPr indent="0" lvl="0" marL="0" rtl="0" algn="l">
              <a:lnSpc>
                <a:spcPct val="115000"/>
              </a:lnSpc>
              <a:spcBef>
                <a:spcPts val="1000"/>
              </a:spcBef>
              <a:spcAft>
                <a:spcPts val="0"/>
              </a:spcAft>
              <a:buNone/>
            </a:pPr>
            <a:r>
              <a:rPr lang="en" sz="1800">
                <a:solidFill>
                  <a:srgbClr val="202124"/>
                </a:solidFill>
                <a:latin typeface="Lato"/>
                <a:ea typeface="Lato"/>
                <a:cs typeface="Lato"/>
                <a:sym typeface="Lato"/>
              </a:rPr>
              <a:t>Data Preprocessing</a:t>
            </a:r>
            <a:endParaRPr sz="1800">
              <a:solidFill>
                <a:srgbClr val="202124"/>
              </a:solidFill>
              <a:latin typeface="Lato"/>
              <a:ea typeface="Lato"/>
              <a:cs typeface="Lato"/>
              <a:sym typeface="Lato"/>
            </a:endParaRPr>
          </a:p>
          <a:p>
            <a:pPr indent="-342900" lvl="0" marL="457200" rtl="0" algn="l">
              <a:lnSpc>
                <a:spcPct val="115000"/>
              </a:lnSpc>
              <a:spcBef>
                <a:spcPts val="0"/>
              </a:spcBef>
              <a:spcAft>
                <a:spcPts val="0"/>
              </a:spcAft>
              <a:buClr>
                <a:srgbClr val="202124"/>
              </a:buClr>
              <a:buSzPts val="1800"/>
              <a:buFont typeface="Lato"/>
              <a:buChar char="-"/>
            </a:pPr>
            <a:r>
              <a:rPr lang="en" sz="1800">
                <a:solidFill>
                  <a:srgbClr val="202124"/>
                </a:solidFill>
                <a:latin typeface="Lato"/>
                <a:ea typeface="Lato"/>
                <a:cs typeface="Lato"/>
                <a:sym typeface="Lato"/>
              </a:rPr>
              <a:t>Required Data Cleaning</a:t>
            </a:r>
            <a:endParaRPr sz="1800">
              <a:solidFill>
                <a:srgbClr val="202124"/>
              </a:solidFill>
              <a:latin typeface="Lato"/>
              <a:ea typeface="Lato"/>
              <a:cs typeface="Lato"/>
              <a:sym typeface="Lato"/>
            </a:endParaRPr>
          </a:p>
          <a:p>
            <a:pPr indent="-342900" lvl="0" marL="457200" rtl="0" algn="l">
              <a:lnSpc>
                <a:spcPct val="115000"/>
              </a:lnSpc>
              <a:spcBef>
                <a:spcPts val="0"/>
              </a:spcBef>
              <a:spcAft>
                <a:spcPts val="0"/>
              </a:spcAft>
              <a:buClr>
                <a:srgbClr val="202124"/>
              </a:buClr>
              <a:buSzPts val="1800"/>
              <a:buFont typeface="Lato"/>
              <a:buChar char="-"/>
            </a:pPr>
            <a:r>
              <a:rPr lang="en" sz="1800">
                <a:solidFill>
                  <a:srgbClr val="202124"/>
                </a:solidFill>
                <a:latin typeface="Lato"/>
                <a:ea typeface="Lato"/>
                <a:cs typeface="Lato"/>
                <a:sym typeface="Lato"/>
              </a:rPr>
              <a:t>Despite Gold Standard on Kaggle </a:t>
            </a:r>
            <a:endParaRPr sz="1800">
              <a:solidFill>
                <a:srgbClr val="202124"/>
              </a:solidFill>
              <a:latin typeface="Lato"/>
              <a:ea typeface="Lato"/>
              <a:cs typeface="Lato"/>
              <a:sym typeface="Lato"/>
            </a:endParaRPr>
          </a:p>
          <a:p>
            <a:pPr indent="0" lvl="0" marL="0" rtl="0" algn="l">
              <a:lnSpc>
                <a:spcPct val="115000"/>
              </a:lnSpc>
              <a:spcBef>
                <a:spcPts val="0"/>
              </a:spcBef>
              <a:spcAft>
                <a:spcPts val="0"/>
              </a:spcAft>
              <a:buNone/>
            </a:pPr>
            <a:r>
              <a:t/>
            </a:r>
            <a:endParaRPr sz="1800">
              <a:solidFill>
                <a:srgbClr val="202124"/>
              </a:solidFill>
              <a:latin typeface="Lato"/>
              <a:ea typeface="Lato"/>
              <a:cs typeface="Lato"/>
              <a:sym typeface="Lato"/>
            </a:endParaRPr>
          </a:p>
          <a:p>
            <a:pPr indent="0" lvl="0" marL="0" rtl="0" algn="l">
              <a:lnSpc>
                <a:spcPct val="115000"/>
              </a:lnSpc>
              <a:spcBef>
                <a:spcPts val="0"/>
              </a:spcBef>
              <a:spcAft>
                <a:spcPts val="0"/>
              </a:spcAft>
              <a:buNone/>
            </a:pPr>
            <a:r>
              <a:rPr lang="en" sz="1800">
                <a:solidFill>
                  <a:srgbClr val="202124"/>
                </a:solidFill>
                <a:latin typeface="Lato"/>
                <a:ea typeface="Lato"/>
                <a:cs typeface="Lato"/>
                <a:sym typeface="Lato"/>
              </a:rPr>
              <a:t>Hardware Limitations</a:t>
            </a:r>
            <a:endParaRPr sz="1800">
              <a:solidFill>
                <a:srgbClr val="202124"/>
              </a:solidFill>
              <a:latin typeface="Lato"/>
              <a:ea typeface="Lato"/>
              <a:cs typeface="Lato"/>
              <a:sym typeface="Lato"/>
            </a:endParaRPr>
          </a:p>
          <a:p>
            <a:pPr indent="-342900" lvl="0" marL="457200" rtl="0" algn="l">
              <a:lnSpc>
                <a:spcPct val="115000"/>
              </a:lnSpc>
              <a:spcBef>
                <a:spcPts val="0"/>
              </a:spcBef>
              <a:spcAft>
                <a:spcPts val="0"/>
              </a:spcAft>
              <a:buClr>
                <a:srgbClr val="202124"/>
              </a:buClr>
              <a:buSzPts val="1800"/>
              <a:buFont typeface="Lato"/>
              <a:buChar char="-"/>
            </a:pPr>
            <a:r>
              <a:rPr lang="en" sz="1800">
                <a:solidFill>
                  <a:srgbClr val="202124"/>
                </a:solidFill>
                <a:latin typeface="Lato"/>
                <a:ea typeface="Lato"/>
                <a:cs typeface="Lato"/>
                <a:sym typeface="Lato"/>
              </a:rPr>
              <a:t>Training/testing took very long</a:t>
            </a:r>
            <a:endParaRPr sz="1800">
              <a:solidFill>
                <a:srgbClr val="202124"/>
              </a:solidFill>
              <a:latin typeface="Lato"/>
              <a:ea typeface="Lato"/>
              <a:cs typeface="Lato"/>
              <a:sym typeface="Lato"/>
            </a:endParaRPr>
          </a:p>
          <a:p>
            <a:pPr indent="0" lvl="0" marL="0" rtl="0" algn="l">
              <a:lnSpc>
                <a:spcPct val="115000"/>
              </a:lnSpc>
              <a:spcBef>
                <a:spcPts val="0"/>
              </a:spcBef>
              <a:spcAft>
                <a:spcPts val="0"/>
              </a:spcAft>
              <a:buNone/>
            </a:pPr>
            <a:r>
              <a:t/>
            </a:r>
            <a:endParaRPr sz="1800">
              <a:solidFill>
                <a:srgbClr val="202124"/>
              </a:solidFill>
              <a:latin typeface="Lato"/>
              <a:ea typeface="Lato"/>
              <a:cs typeface="Lato"/>
              <a:sym typeface="Lato"/>
            </a:endParaRPr>
          </a:p>
          <a:p>
            <a:pPr indent="0" lvl="0" marL="0" rtl="0" algn="l">
              <a:lnSpc>
                <a:spcPct val="115000"/>
              </a:lnSpc>
              <a:spcBef>
                <a:spcPts val="0"/>
              </a:spcBef>
              <a:spcAft>
                <a:spcPts val="0"/>
              </a:spcAft>
              <a:buNone/>
            </a:pPr>
            <a:r>
              <a:t/>
            </a:r>
            <a:endParaRPr sz="1800">
              <a:solidFill>
                <a:srgbClr val="202124"/>
              </a:solidFill>
              <a:latin typeface="Lato"/>
              <a:ea typeface="Lato"/>
              <a:cs typeface="Lato"/>
              <a:sym typeface="Lato"/>
            </a:endParaRPr>
          </a:p>
        </p:txBody>
      </p:sp>
      <p:pic>
        <p:nvPicPr>
          <p:cNvPr id="356" name="Google Shape;356;p38"/>
          <p:cNvPicPr preferRelativeResize="0"/>
          <p:nvPr/>
        </p:nvPicPr>
        <p:blipFill rotWithShape="1">
          <a:blip r:embed="rId3">
            <a:alphaModFix/>
          </a:blip>
          <a:srcRect b="13307" l="1623" r="0" t="14562"/>
          <a:stretch/>
        </p:blipFill>
        <p:spPr>
          <a:xfrm>
            <a:off x="5745850" y="1565075"/>
            <a:ext cx="1023875" cy="750750"/>
          </a:xfrm>
          <a:prstGeom prst="rect">
            <a:avLst/>
          </a:prstGeom>
          <a:noFill/>
          <a:ln>
            <a:noFill/>
          </a:ln>
        </p:spPr>
      </p:pic>
      <p:pic>
        <p:nvPicPr>
          <p:cNvPr id="357" name="Google Shape;357;p38"/>
          <p:cNvPicPr preferRelativeResize="0"/>
          <p:nvPr/>
        </p:nvPicPr>
        <p:blipFill rotWithShape="1">
          <a:blip r:embed="rId4">
            <a:alphaModFix/>
          </a:blip>
          <a:srcRect b="21395" l="19231" r="20461" t="13475"/>
          <a:stretch/>
        </p:blipFill>
        <p:spPr>
          <a:xfrm>
            <a:off x="7036813" y="1217712"/>
            <a:ext cx="1240725" cy="1445475"/>
          </a:xfrm>
          <a:prstGeom prst="rect">
            <a:avLst/>
          </a:prstGeom>
          <a:noFill/>
          <a:ln>
            <a:noFill/>
          </a:ln>
        </p:spPr>
      </p:pic>
      <p:pic>
        <p:nvPicPr>
          <p:cNvPr id="358" name="Google Shape;358;p38"/>
          <p:cNvPicPr preferRelativeResize="0"/>
          <p:nvPr/>
        </p:nvPicPr>
        <p:blipFill>
          <a:blip r:embed="rId5">
            <a:alphaModFix/>
          </a:blip>
          <a:stretch>
            <a:fillRect/>
          </a:stretch>
        </p:blipFill>
        <p:spPr>
          <a:xfrm>
            <a:off x="5462850" y="2920600"/>
            <a:ext cx="3129600" cy="176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txBox="1"/>
          <p:nvPr>
            <p:ph type="title"/>
          </p:nvPr>
        </p:nvSpPr>
        <p:spPr>
          <a:xfrm>
            <a:off x="311700" y="2140050"/>
            <a:ext cx="8520600" cy="8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80"/>
              <a:t>Q&amp;A</a:t>
            </a:r>
            <a:endParaRPr sz="4180"/>
          </a:p>
        </p:txBody>
      </p:sp>
      <p:sp>
        <p:nvSpPr>
          <p:cNvPr id="364" name="Google Shape;364;p3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0"/>
          <p:cNvSpPr txBox="1"/>
          <p:nvPr>
            <p:ph type="title"/>
          </p:nvPr>
        </p:nvSpPr>
        <p:spPr>
          <a:xfrm>
            <a:off x="311700" y="1504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References</a:t>
            </a:r>
            <a:endParaRPr/>
          </a:p>
        </p:txBody>
      </p:sp>
      <p:sp>
        <p:nvSpPr>
          <p:cNvPr id="370" name="Google Shape;370;p40"/>
          <p:cNvSpPr txBox="1"/>
          <p:nvPr>
            <p:ph idx="1" type="body"/>
          </p:nvPr>
        </p:nvSpPr>
        <p:spPr>
          <a:xfrm>
            <a:off x="311700" y="686100"/>
            <a:ext cx="8520600" cy="43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202124"/>
                </a:solidFill>
              </a:rPr>
              <a:t>What is Sentiment Analysis? </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TripAdvisor Review: </a:t>
            </a:r>
            <a:r>
              <a:rPr lang="en" sz="900" u="sng">
                <a:solidFill>
                  <a:srgbClr val="202124"/>
                </a:solidFill>
                <a:hlinkClick r:id="rId3">
                  <a:extLst>
                    <a:ext uri="{A12FA001-AC4F-418D-AE19-62706E023703}">
                      <ahyp:hlinkClr val="tx"/>
                    </a:ext>
                  </a:extLst>
                </a:hlinkClick>
              </a:rPr>
              <a:t>https://www.tripadvisor.com/Hotels-g664891-Macau-Hotels.html</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Emotion Image: </a:t>
            </a:r>
            <a:r>
              <a:rPr lang="en" sz="900" u="sng">
                <a:solidFill>
                  <a:srgbClr val="202124"/>
                </a:solidFill>
                <a:hlinkClick r:id="rId4">
                  <a:extLst>
                    <a:ext uri="{A12FA001-AC4F-418D-AE19-62706E023703}">
                      <ahyp:hlinkClr val="tx"/>
                    </a:ext>
                  </a:extLst>
                </a:hlinkClick>
              </a:rPr>
              <a:t>https://toppandigital.com/us/blog-usa/machine-translation-multilingual-sentiment-analysis-projects/</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Types of Sentiment Analysis</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Dictionary Image: </a:t>
            </a:r>
            <a:r>
              <a:rPr lang="en" sz="900" u="sng">
                <a:solidFill>
                  <a:srgbClr val="202124"/>
                </a:solidFill>
                <a:hlinkClick r:id="rId5">
                  <a:extLst>
                    <a:ext uri="{A12FA001-AC4F-418D-AE19-62706E023703}">
                      <ahyp:hlinkClr val="tx"/>
                    </a:ext>
                  </a:extLst>
                </a:hlinkClick>
              </a:rPr>
              <a:t>https://www.britannica.com/summary/dictionary</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Machine Learning Image: </a:t>
            </a:r>
            <a:r>
              <a:rPr lang="en" sz="900" u="sng">
                <a:solidFill>
                  <a:srgbClr val="202124"/>
                </a:solidFill>
                <a:hlinkClick r:id="rId6">
                  <a:extLst>
                    <a:ext uri="{A12FA001-AC4F-418D-AE19-62706E023703}">
                      <ahyp:hlinkClr val="tx"/>
                    </a:ext>
                  </a:extLst>
                </a:hlinkClick>
              </a:rPr>
              <a:t>https://www.atriainnovation.com/en/machine-learning-in-industry/</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Traditional Machine Learning &amp; Deep Learning Image: </a:t>
            </a:r>
            <a:r>
              <a:rPr lang="en" sz="900" u="sng">
                <a:solidFill>
                  <a:srgbClr val="202124"/>
                </a:solidFill>
                <a:hlinkClick r:id="rId7">
                  <a:extLst>
                    <a:ext uri="{A12FA001-AC4F-418D-AE19-62706E023703}">
                      <ahyp:hlinkClr val="tx"/>
                    </a:ext>
                  </a:extLst>
                </a:hlinkClick>
              </a:rPr>
              <a:t>https://www.guru99.com/machine-learning-vs-deep-learning.html</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What is Cross-Domain Analysis?</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TripAdvisor Review: same as above</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Reddit Comment Screenshot: </a:t>
            </a:r>
            <a:r>
              <a:rPr lang="en" sz="900" u="sng">
                <a:solidFill>
                  <a:srgbClr val="202124"/>
                </a:solidFill>
                <a:hlinkClick r:id="rId8">
                  <a:extLst>
                    <a:ext uri="{A12FA001-AC4F-418D-AE19-62706E023703}">
                      <ahyp:hlinkClr val="tx"/>
                    </a:ext>
                  </a:extLst>
                </a:hlinkClick>
              </a:rPr>
              <a:t>https://www.reddit.com/r/roomba/comments/onp8it/thoughts_on_i7_in_2021/</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Models Utilised</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BERT Image: </a:t>
            </a:r>
            <a:r>
              <a:rPr lang="en" sz="900" u="sng">
                <a:solidFill>
                  <a:srgbClr val="202124"/>
                </a:solidFill>
                <a:hlinkClick r:id="rId9">
                  <a:extLst>
                    <a:ext uri="{A12FA001-AC4F-418D-AE19-62706E023703}">
                      <ahyp:hlinkClr val="tx"/>
                    </a:ext>
                  </a:extLst>
                </a:hlinkClick>
              </a:rPr>
              <a:t>https://devopedia.org/bert-language-model</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VADER</a:t>
            </a:r>
            <a:r>
              <a:rPr lang="en" sz="900">
                <a:solidFill>
                  <a:srgbClr val="202124"/>
                </a:solidFill>
              </a:rPr>
              <a:t> Image: </a:t>
            </a:r>
            <a:r>
              <a:rPr lang="en" sz="900" u="sng">
                <a:solidFill>
                  <a:srgbClr val="202124"/>
                </a:solidFill>
                <a:hlinkClick r:id="rId10">
                  <a:extLst>
                    <a:ext uri="{A12FA001-AC4F-418D-AE19-62706E023703}">
                      <ahyp:hlinkClr val="tx"/>
                    </a:ext>
                  </a:extLst>
                </a:hlinkClick>
              </a:rPr>
              <a:t>https://www.starwars.com/databank/darth-vader</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Random Forest Chart: </a:t>
            </a:r>
            <a:r>
              <a:rPr lang="en" sz="900" u="sng">
                <a:solidFill>
                  <a:srgbClr val="202124"/>
                </a:solidFill>
                <a:hlinkClick r:id="rId11">
                  <a:extLst>
                    <a:ext uri="{A12FA001-AC4F-418D-AE19-62706E023703}">
                      <ahyp:hlinkClr val="tx"/>
                    </a:ext>
                  </a:extLst>
                </a:hlinkClick>
              </a:rPr>
              <a:t>https://www.tibco.com/reference-center/what-is-a-random-forest</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SVM Graph: </a:t>
            </a:r>
            <a:r>
              <a:rPr lang="en" sz="900" u="sng">
                <a:solidFill>
                  <a:srgbClr val="202124"/>
                </a:solidFill>
                <a:hlinkClick r:id="rId12">
                  <a:extLst>
                    <a:ext uri="{A12FA001-AC4F-418D-AE19-62706E023703}">
                      <ahyp:hlinkClr val="tx"/>
                    </a:ext>
                  </a:extLst>
                </a:hlinkClick>
              </a:rPr>
              <a:t>https://towardsdatascience.com/svm-feature-selection-and-kernels-840781cc1a6c</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Naive Bayes Graph: </a:t>
            </a:r>
            <a:r>
              <a:rPr lang="en" sz="900" u="sng">
                <a:solidFill>
                  <a:srgbClr val="202124"/>
                </a:solidFill>
                <a:hlinkClick r:id="rId13">
                  <a:extLst>
                    <a:ext uri="{A12FA001-AC4F-418D-AE19-62706E023703}">
                      <ahyp:hlinkClr val="tx"/>
                    </a:ext>
                  </a:extLst>
                </a:hlinkClick>
              </a:rPr>
              <a:t>https://www.analyticsvidhya.com/blog/2022/03/building-naive-bayes-classifier-from-scratch-to-perform-sentiment-analysis/</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Neural Network Based (BERT)</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Transformer Architecture Image: </a:t>
            </a:r>
            <a:r>
              <a:rPr lang="en" sz="900" u="sng">
                <a:solidFill>
                  <a:srgbClr val="202124"/>
                </a:solidFill>
                <a:hlinkClick r:id="rId14">
                  <a:extLst>
                    <a:ext uri="{A12FA001-AC4F-418D-AE19-62706E023703}">
                      <ahyp:hlinkClr val="tx"/>
                    </a:ext>
                  </a:extLst>
                </a:hlinkClick>
              </a:rPr>
              <a:t>https://www.datameer.com/blog/what-is-a-semantic-layer/</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Pre-Trained Image: </a:t>
            </a:r>
            <a:r>
              <a:rPr lang="en" sz="900" u="sng">
                <a:solidFill>
                  <a:srgbClr val="202124"/>
                </a:solidFill>
                <a:hlinkClick r:id="rId15">
                  <a:extLst>
                    <a:ext uri="{A12FA001-AC4F-418D-AE19-62706E023703}">
                      <ahyp:hlinkClr val="tx"/>
                    </a:ext>
                  </a:extLst>
                </a:hlinkClick>
              </a:rPr>
              <a:t>https://www.reddit.com/r/datasets/</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Perform Wide Tasks  Image: </a:t>
            </a:r>
            <a:r>
              <a:rPr lang="en" sz="900" u="sng">
                <a:solidFill>
                  <a:srgbClr val="202124"/>
                </a:solidFill>
                <a:hlinkClick r:id="rId16">
                  <a:extLst>
                    <a:ext uri="{A12FA001-AC4F-418D-AE19-62706E023703}">
                      <ahyp:hlinkClr val="tx"/>
                    </a:ext>
                  </a:extLst>
                </a:hlinkClick>
              </a:rPr>
              <a:t>https://www.efilecabinet.com/efficiency-vs-productivity/</a:t>
            </a:r>
            <a:endParaRPr sz="900">
              <a:solidFill>
                <a:srgbClr val="202124"/>
              </a:solidFill>
            </a:endParaRPr>
          </a:p>
        </p:txBody>
      </p:sp>
      <p:sp>
        <p:nvSpPr>
          <p:cNvPr id="371" name="Google Shape;371;p4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1"/>
          <p:cNvSpPr txBox="1"/>
          <p:nvPr>
            <p:ph type="title"/>
          </p:nvPr>
        </p:nvSpPr>
        <p:spPr>
          <a:xfrm>
            <a:off x="311700" y="1504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References II</a:t>
            </a:r>
            <a:endParaRPr/>
          </a:p>
        </p:txBody>
      </p:sp>
      <p:sp>
        <p:nvSpPr>
          <p:cNvPr id="377" name="Google Shape;377;p41"/>
          <p:cNvSpPr txBox="1"/>
          <p:nvPr>
            <p:ph idx="1" type="body"/>
          </p:nvPr>
        </p:nvSpPr>
        <p:spPr>
          <a:xfrm>
            <a:off x="311700" y="609900"/>
            <a:ext cx="8520600" cy="43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202124"/>
                </a:solidFill>
              </a:rPr>
              <a:t>Lexicon Based Model (VADER)</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Social media: </a:t>
            </a:r>
            <a:r>
              <a:rPr lang="en" sz="900" u="sng">
                <a:solidFill>
                  <a:srgbClr val="202124"/>
                </a:solidFill>
                <a:hlinkClick r:id="rId3">
                  <a:extLst>
                    <a:ext uri="{A12FA001-AC4F-418D-AE19-62706E023703}">
                      <ahyp:hlinkClr val="tx"/>
                    </a:ext>
                  </a:extLst>
                </a:hlinkClick>
              </a:rPr>
              <a:t>https://marketcircle.blog/3-strategies-to-create-emotional-connections-with-your-customers/</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Sentiment score: </a:t>
            </a:r>
            <a:r>
              <a:rPr lang="en" sz="900" u="sng">
                <a:solidFill>
                  <a:srgbClr val="202124"/>
                </a:solidFill>
                <a:hlinkClick r:id="rId4">
                  <a:extLst>
                    <a:ext uri="{A12FA001-AC4F-418D-AE19-62706E023703}">
                      <ahyp:hlinkClr val="tx"/>
                    </a:ext>
                  </a:extLst>
                </a:hlinkClick>
              </a:rPr>
              <a:t>https://play.google.com/store/apps/details?id=com.keanu.score7dias&amp;hl=sv&amp;gl=US&amp;pli=1</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Homonym: </a:t>
            </a:r>
            <a:r>
              <a:rPr lang="en" sz="900" u="sng">
                <a:solidFill>
                  <a:srgbClr val="202124"/>
                </a:solidFill>
                <a:hlinkClick r:id="rId5">
                  <a:extLst>
                    <a:ext uri="{A12FA001-AC4F-418D-AE19-62706E023703}">
                      <ahyp:hlinkClr val="tx"/>
                    </a:ext>
                  </a:extLst>
                </a:hlinkClick>
              </a:rPr>
              <a:t>https://jr.brainpop.com/readingandwriting/word/homonyms/</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Different Domains</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TripAdvisor Logo: </a:t>
            </a:r>
            <a:r>
              <a:rPr lang="en" sz="900" u="sng">
                <a:solidFill>
                  <a:srgbClr val="202124"/>
                </a:solidFill>
                <a:hlinkClick r:id="rId6">
                  <a:extLst>
                    <a:ext uri="{A12FA001-AC4F-418D-AE19-62706E023703}">
                      <ahyp:hlinkClr val="tx"/>
                    </a:ext>
                  </a:extLst>
                </a:hlinkClick>
              </a:rPr>
              <a:t>https://logos-world.net/tripadvisor-logo/</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Amazon Logo: </a:t>
            </a:r>
            <a:r>
              <a:rPr lang="en" sz="900" u="sng">
                <a:solidFill>
                  <a:srgbClr val="202124"/>
                </a:solidFill>
                <a:hlinkClick r:id="rId7">
                  <a:extLst>
                    <a:ext uri="{A12FA001-AC4F-418D-AE19-62706E023703}">
                      <ahyp:hlinkClr val="tx"/>
                    </a:ext>
                  </a:extLst>
                </a:hlinkClick>
              </a:rPr>
              <a:t>https://1000logos.net/amazon-logo/</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Research Questions</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Question Mark Image: </a:t>
            </a:r>
            <a:r>
              <a:rPr lang="en" sz="900" u="sng">
                <a:solidFill>
                  <a:srgbClr val="202124"/>
                </a:solidFill>
                <a:hlinkClick r:id="rId8">
                  <a:extLst>
                    <a:ext uri="{A12FA001-AC4F-418D-AE19-62706E023703}">
                      <ahyp:hlinkClr val="tx"/>
                    </a:ext>
                  </a:extLst>
                </a:hlinkClick>
              </a:rPr>
              <a:t>https://swe.voicetome.com/have-a-question/</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Data Preprocessing</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Feature Vectorization Image: </a:t>
            </a:r>
            <a:r>
              <a:rPr lang="en" sz="900" u="sng">
                <a:solidFill>
                  <a:srgbClr val="202124"/>
                </a:solidFill>
                <a:hlinkClick r:id="rId9">
                  <a:extLst>
                    <a:ext uri="{A12FA001-AC4F-418D-AE19-62706E023703}">
                      <ahyp:hlinkClr val="tx"/>
                    </a:ext>
                  </a:extLst>
                </a:hlinkClick>
              </a:rPr>
              <a:t>https://www.freecodecamp.org/news/how-to-process-textual-data-using-tf-idf-in-python-cd2bbc0a94a3/</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Lemmatization Image: </a:t>
            </a:r>
            <a:r>
              <a:rPr lang="en" sz="900" u="sng">
                <a:solidFill>
                  <a:srgbClr val="202124"/>
                </a:solidFill>
                <a:hlinkClick r:id="rId10">
                  <a:extLst>
                    <a:ext uri="{A12FA001-AC4F-418D-AE19-62706E023703}">
                      <ahyp:hlinkClr val="tx"/>
                    </a:ext>
                  </a:extLst>
                </a:hlinkClick>
              </a:rPr>
              <a:t>https://docs.smartly.ai/docs/lemmatisation</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Methodology</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TripAdvisor Logo: same as above</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Amazon Logo: same as above</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Google Play Store Logo: </a:t>
            </a:r>
            <a:r>
              <a:rPr lang="en" sz="900" u="sng">
                <a:solidFill>
                  <a:srgbClr val="202124"/>
                </a:solidFill>
                <a:hlinkClick r:id="rId11">
                  <a:extLst>
                    <a:ext uri="{A12FA001-AC4F-418D-AE19-62706E023703}">
                      <ahyp:hlinkClr val="tx"/>
                    </a:ext>
                  </a:extLst>
                </a:hlinkClick>
              </a:rPr>
              <a:t>https://www.freepnglogos.com/pics/play-store-logo</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Related Works</a:t>
            </a:r>
            <a:endParaRPr sz="900">
              <a:solidFill>
                <a:srgbClr val="202124"/>
              </a:solidFill>
            </a:endParaRPr>
          </a:p>
          <a:p>
            <a:pPr indent="-285750" lvl="0" marL="457200" rtl="0" algn="l">
              <a:lnSpc>
                <a:spcPct val="115000"/>
              </a:lnSpc>
              <a:spcBef>
                <a:spcPts val="0"/>
              </a:spcBef>
              <a:spcAft>
                <a:spcPts val="0"/>
              </a:spcAft>
              <a:buClr>
                <a:srgbClr val="202124"/>
              </a:buClr>
              <a:buSzPts val="900"/>
              <a:buChar char="-"/>
            </a:pPr>
            <a:r>
              <a:rPr lang="en" sz="900">
                <a:solidFill>
                  <a:srgbClr val="202124"/>
                </a:solidFill>
              </a:rPr>
              <a:t>Screenshot of Related Works: </a:t>
            </a:r>
            <a:r>
              <a:rPr lang="en" sz="900" u="sng">
                <a:solidFill>
                  <a:srgbClr val="202124"/>
                </a:solidFill>
                <a:hlinkClick r:id="rId12">
                  <a:extLst>
                    <a:ext uri="{A12FA001-AC4F-418D-AE19-62706E023703}">
                      <ahyp:hlinkClr val="tx"/>
                    </a:ext>
                  </a:extLst>
                </a:hlinkClick>
              </a:rPr>
              <a:t>https://ieeexplore.ieee.org/document/7785737</a:t>
            </a:r>
            <a:endParaRPr sz="900">
              <a:solidFill>
                <a:srgbClr val="202124"/>
              </a:solidFill>
            </a:endParaRPr>
          </a:p>
          <a:p>
            <a:pPr indent="0" lvl="0" marL="0" rtl="0" algn="l">
              <a:lnSpc>
                <a:spcPct val="115000"/>
              </a:lnSpc>
              <a:spcBef>
                <a:spcPts val="0"/>
              </a:spcBef>
              <a:spcAft>
                <a:spcPts val="0"/>
              </a:spcAft>
              <a:buNone/>
            </a:pPr>
            <a:r>
              <a:t/>
            </a:r>
            <a:endParaRPr sz="900">
              <a:solidFill>
                <a:srgbClr val="202124"/>
              </a:solidFill>
            </a:endParaRPr>
          </a:p>
          <a:p>
            <a:pPr indent="0" lvl="0" marL="0" rtl="0" algn="l">
              <a:lnSpc>
                <a:spcPct val="115000"/>
              </a:lnSpc>
              <a:spcBef>
                <a:spcPts val="0"/>
              </a:spcBef>
              <a:spcAft>
                <a:spcPts val="0"/>
              </a:spcAft>
              <a:buNone/>
            </a:pPr>
            <a:r>
              <a:rPr lang="en" sz="900">
                <a:solidFill>
                  <a:srgbClr val="202124"/>
                </a:solidFill>
              </a:rPr>
              <a:t>Results</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Machine Image: same as above</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Random Forest Chart: same as above</a:t>
            </a:r>
            <a:endParaRPr sz="900">
              <a:solidFill>
                <a:srgbClr val="202124"/>
              </a:solidFill>
            </a:endParaRPr>
          </a:p>
        </p:txBody>
      </p:sp>
      <p:sp>
        <p:nvSpPr>
          <p:cNvPr id="378" name="Google Shape;378;p4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80" name="Google Shape;80;p15"/>
          <p:cNvSpPr txBox="1"/>
          <p:nvPr>
            <p:ph type="title"/>
          </p:nvPr>
        </p:nvSpPr>
        <p:spPr>
          <a:xfrm>
            <a:off x="311700" y="391350"/>
            <a:ext cx="8520600" cy="626100"/>
          </a:xfrm>
          <a:prstGeom prst="rect">
            <a:avLst/>
          </a:prstGeom>
          <a:solidFill>
            <a:srgbClr val="E2E6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Sentiment Analysis</a:t>
            </a:r>
            <a:endParaRPr/>
          </a:p>
        </p:txBody>
      </p:sp>
      <p:sp>
        <p:nvSpPr>
          <p:cNvPr id="81" name="Google Shape;81;p15"/>
          <p:cNvSpPr txBox="1"/>
          <p:nvPr/>
        </p:nvSpPr>
        <p:spPr>
          <a:xfrm>
            <a:off x="3288325" y="2375688"/>
            <a:ext cx="235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Machine Learning </a:t>
            </a:r>
            <a:endParaRPr sz="1600">
              <a:latin typeface="Lato"/>
              <a:ea typeface="Lato"/>
              <a:cs typeface="Lato"/>
              <a:sym typeface="Lato"/>
            </a:endParaRPr>
          </a:p>
        </p:txBody>
      </p:sp>
      <p:sp>
        <p:nvSpPr>
          <p:cNvPr id="82" name="Google Shape;82;p15"/>
          <p:cNvSpPr txBox="1"/>
          <p:nvPr/>
        </p:nvSpPr>
        <p:spPr>
          <a:xfrm>
            <a:off x="0" y="2337250"/>
            <a:ext cx="2577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Rule-Based/</a:t>
            </a:r>
            <a:endParaRPr sz="1600">
              <a:latin typeface="Lato"/>
              <a:ea typeface="Lato"/>
              <a:cs typeface="Lato"/>
              <a:sym typeface="Lato"/>
            </a:endParaRPr>
          </a:p>
          <a:p>
            <a:pPr indent="0" lvl="0" marL="0" rtl="0" algn="ctr">
              <a:spcBef>
                <a:spcPts val="0"/>
              </a:spcBef>
              <a:spcAft>
                <a:spcPts val="0"/>
              </a:spcAft>
              <a:buNone/>
            </a:pPr>
            <a:r>
              <a:rPr lang="en" sz="1600">
                <a:latin typeface="Lato"/>
                <a:ea typeface="Lato"/>
                <a:cs typeface="Lato"/>
                <a:sym typeface="Lato"/>
              </a:rPr>
              <a:t>Lexicon-Based</a:t>
            </a:r>
            <a:endParaRPr sz="1600"/>
          </a:p>
        </p:txBody>
      </p:sp>
      <p:sp>
        <p:nvSpPr>
          <p:cNvPr id="83" name="Google Shape;83;p15"/>
          <p:cNvSpPr txBox="1"/>
          <p:nvPr/>
        </p:nvSpPr>
        <p:spPr>
          <a:xfrm>
            <a:off x="5308013" y="4226550"/>
            <a:ext cx="268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Deep Learning</a:t>
            </a:r>
            <a:endParaRPr sz="1600">
              <a:latin typeface="Lato"/>
              <a:ea typeface="Lato"/>
              <a:cs typeface="Lato"/>
              <a:sym typeface="Lato"/>
            </a:endParaRPr>
          </a:p>
        </p:txBody>
      </p:sp>
      <p:sp>
        <p:nvSpPr>
          <p:cNvPr id="84" name="Google Shape;84;p15"/>
          <p:cNvSpPr txBox="1"/>
          <p:nvPr/>
        </p:nvSpPr>
        <p:spPr>
          <a:xfrm>
            <a:off x="1251574" y="4226550"/>
            <a:ext cx="2683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Traditional Machine Learning</a:t>
            </a:r>
            <a:endParaRPr sz="1600">
              <a:latin typeface="Lato"/>
              <a:ea typeface="Lato"/>
              <a:cs typeface="Lato"/>
              <a:sym typeface="Lato"/>
            </a:endParaRPr>
          </a:p>
        </p:txBody>
      </p:sp>
      <p:sp>
        <p:nvSpPr>
          <p:cNvPr id="85" name="Google Shape;85;p15"/>
          <p:cNvSpPr txBox="1"/>
          <p:nvPr/>
        </p:nvSpPr>
        <p:spPr>
          <a:xfrm>
            <a:off x="6354625" y="2337250"/>
            <a:ext cx="268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Hybrid</a:t>
            </a:r>
            <a:endParaRPr sz="1600">
              <a:latin typeface="Lato"/>
              <a:ea typeface="Lato"/>
              <a:cs typeface="Lato"/>
              <a:sym typeface="Lato"/>
            </a:endParaRPr>
          </a:p>
        </p:txBody>
      </p:sp>
      <p:pic>
        <p:nvPicPr>
          <p:cNvPr id="86" name="Google Shape;86;p15"/>
          <p:cNvPicPr preferRelativeResize="0"/>
          <p:nvPr/>
        </p:nvPicPr>
        <p:blipFill>
          <a:blip r:embed="rId4">
            <a:alphaModFix/>
          </a:blip>
          <a:stretch>
            <a:fillRect/>
          </a:stretch>
        </p:blipFill>
        <p:spPr>
          <a:xfrm>
            <a:off x="542037" y="1207249"/>
            <a:ext cx="1398525" cy="1080450"/>
          </a:xfrm>
          <a:prstGeom prst="rect">
            <a:avLst/>
          </a:prstGeom>
          <a:noFill/>
          <a:ln>
            <a:noFill/>
          </a:ln>
        </p:spPr>
      </p:pic>
      <p:pic>
        <p:nvPicPr>
          <p:cNvPr id="87" name="Google Shape;87;p15"/>
          <p:cNvPicPr preferRelativeResize="0"/>
          <p:nvPr/>
        </p:nvPicPr>
        <p:blipFill>
          <a:blip r:embed="rId5">
            <a:alphaModFix/>
          </a:blip>
          <a:stretch>
            <a:fillRect/>
          </a:stretch>
        </p:blipFill>
        <p:spPr>
          <a:xfrm>
            <a:off x="3623619" y="1207250"/>
            <a:ext cx="1684411" cy="1156075"/>
          </a:xfrm>
          <a:prstGeom prst="rect">
            <a:avLst/>
          </a:prstGeom>
          <a:noFill/>
          <a:ln>
            <a:noFill/>
          </a:ln>
        </p:spPr>
      </p:pic>
      <p:pic>
        <p:nvPicPr>
          <p:cNvPr id="88" name="Google Shape;88;p15"/>
          <p:cNvPicPr preferRelativeResize="0"/>
          <p:nvPr/>
        </p:nvPicPr>
        <p:blipFill rotWithShape="1">
          <a:blip r:embed="rId5">
            <a:alphaModFix/>
          </a:blip>
          <a:srcRect b="0" l="4470" r="43424" t="0"/>
          <a:stretch/>
        </p:blipFill>
        <p:spPr>
          <a:xfrm>
            <a:off x="6908399" y="1207250"/>
            <a:ext cx="877650" cy="1156075"/>
          </a:xfrm>
          <a:prstGeom prst="rect">
            <a:avLst/>
          </a:prstGeom>
          <a:noFill/>
          <a:ln>
            <a:noFill/>
          </a:ln>
        </p:spPr>
      </p:pic>
      <p:pic>
        <p:nvPicPr>
          <p:cNvPr id="89" name="Google Shape;89;p15"/>
          <p:cNvPicPr preferRelativeResize="0"/>
          <p:nvPr/>
        </p:nvPicPr>
        <p:blipFill rotWithShape="1">
          <a:blip r:embed="rId4">
            <a:alphaModFix/>
          </a:blip>
          <a:srcRect b="0" l="44561" r="0" t="0"/>
          <a:stretch/>
        </p:blipFill>
        <p:spPr>
          <a:xfrm>
            <a:off x="7786050" y="1207250"/>
            <a:ext cx="829600" cy="1156075"/>
          </a:xfrm>
          <a:prstGeom prst="rect">
            <a:avLst/>
          </a:prstGeom>
          <a:noFill/>
          <a:ln>
            <a:noFill/>
          </a:ln>
        </p:spPr>
      </p:pic>
      <p:pic>
        <p:nvPicPr>
          <p:cNvPr id="90" name="Google Shape;90;p15"/>
          <p:cNvPicPr preferRelativeResize="0"/>
          <p:nvPr/>
        </p:nvPicPr>
        <p:blipFill rotWithShape="1">
          <a:blip r:embed="rId6">
            <a:alphaModFix/>
          </a:blip>
          <a:srcRect b="52650" l="0" r="0" t="13858"/>
          <a:stretch/>
        </p:blipFill>
        <p:spPr>
          <a:xfrm>
            <a:off x="676763" y="3270300"/>
            <a:ext cx="3832825" cy="823599"/>
          </a:xfrm>
          <a:prstGeom prst="rect">
            <a:avLst/>
          </a:prstGeom>
          <a:noFill/>
          <a:ln>
            <a:noFill/>
          </a:ln>
        </p:spPr>
      </p:pic>
      <p:pic>
        <p:nvPicPr>
          <p:cNvPr id="91" name="Google Shape;91;p15"/>
          <p:cNvPicPr preferRelativeResize="0"/>
          <p:nvPr/>
        </p:nvPicPr>
        <p:blipFill rotWithShape="1">
          <a:blip r:embed="rId6">
            <a:alphaModFix/>
          </a:blip>
          <a:srcRect b="0" l="0" r="0" t="66509"/>
          <a:stretch/>
        </p:blipFill>
        <p:spPr>
          <a:xfrm>
            <a:off x="4733225" y="3270300"/>
            <a:ext cx="3832800" cy="823599"/>
          </a:xfrm>
          <a:prstGeom prst="rect">
            <a:avLst/>
          </a:prstGeom>
          <a:noFill/>
          <a:ln>
            <a:noFill/>
          </a:ln>
        </p:spPr>
      </p:pic>
      <p:cxnSp>
        <p:nvCxnSpPr>
          <p:cNvPr id="92" name="Google Shape;92;p15"/>
          <p:cNvCxnSpPr>
            <a:stCxn id="81" idx="2"/>
            <a:endCxn id="90" idx="0"/>
          </p:cNvCxnSpPr>
          <p:nvPr/>
        </p:nvCxnSpPr>
        <p:spPr>
          <a:xfrm flipH="1">
            <a:off x="2593225" y="2806788"/>
            <a:ext cx="1872600" cy="46350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15"/>
          <p:cNvCxnSpPr>
            <a:stCxn id="81" idx="2"/>
            <a:endCxn id="91" idx="0"/>
          </p:cNvCxnSpPr>
          <p:nvPr/>
        </p:nvCxnSpPr>
        <p:spPr>
          <a:xfrm>
            <a:off x="4465825" y="2806788"/>
            <a:ext cx="2183700" cy="463500"/>
          </a:xfrm>
          <a:prstGeom prst="straightConnector1">
            <a:avLst/>
          </a:prstGeom>
          <a:noFill/>
          <a:ln cap="flat" cmpd="sng" w="9525">
            <a:solidFill>
              <a:schemeClr val="dk2"/>
            </a:solidFill>
            <a:prstDash val="solid"/>
            <a:round/>
            <a:headEnd len="med" w="med" type="none"/>
            <a:tailEnd len="med" w="med" type="triangle"/>
          </a:ln>
        </p:spPr>
      </p:cxnSp>
      <p:sp>
        <p:nvSpPr>
          <p:cNvPr id="94" name="Google Shape;94;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2"/>
          <p:cNvSpPr txBox="1"/>
          <p:nvPr>
            <p:ph type="title"/>
          </p:nvPr>
        </p:nvSpPr>
        <p:spPr>
          <a:xfrm>
            <a:off x="311700" y="1504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References III</a:t>
            </a:r>
            <a:endParaRPr/>
          </a:p>
        </p:txBody>
      </p:sp>
      <p:sp>
        <p:nvSpPr>
          <p:cNvPr id="384" name="Google Shape;384;p42"/>
          <p:cNvSpPr txBox="1"/>
          <p:nvPr>
            <p:ph idx="1" type="body"/>
          </p:nvPr>
        </p:nvSpPr>
        <p:spPr>
          <a:xfrm>
            <a:off x="311700" y="609900"/>
            <a:ext cx="8520600" cy="43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202124"/>
                </a:solidFill>
              </a:rPr>
              <a:t>Discussion</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Review Length Graph: self-generated</a:t>
            </a:r>
            <a:endParaRPr sz="900">
              <a:solidFill>
                <a:srgbClr val="202124"/>
              </a:solidFill>
            </a:endParaRPr>
          </a:p>
          <a:p>
            <a:pPr indent="0" lvl="0" marL="0" rtl="0" algn="l">
              <a:spcBef>
                <a:spcPts val="0"/>
              </a:spcBef>
              <a:spcAft>
                <a:spcPts val="0"/>
              </a:spcAft>
              <a:buNone/>
            </a:pPr>
            <a:r>
              <a:t/>
            </a:r>
            <a:endParaRPr sz="900">
              <a:solidFill>
                <a:srgbClr val="202124"/>
              </a:solidFill>
            </a:endParaRPr>
          </a:p>
          <a:p>
            <a:pPr indent="0" lvl="0" marL="0" rtl="0" algn="l">
              <a:spcBef>
                <a:spcPts val="0"/>
              </a:spcBef>
              <a:spcAft>
                <a:spcPts val="0"/>
              </a:spcAft>
              <a:buNone/>
            </a:pPr>
            <a:r>
              <a:rPr lang="en" sz="900">
                <a:solidFill>
                  <a:srgbClr val="202124"/>
                </a:solidFill>
              </a:rPr>
              <a:t>Conclusion</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Darth Vader Image: </a:t>
            </a:r>
            <a:r>
              <a:rPr lang="en" sz="900" u="sng">
                <a:solidFill>
                  <a:srgbClr val="202124"/>
                </a:solidFill>
                <a:hlinkClick r:id="rId3">
                  <a:extLst>
                    <a:ext uri="{A12FA001-AC4F-418D-AE19-62706E023703}">
                      <ahyp:hlinkClr val="tx"/>
                    </a:ext>
                  </a:extLst>
                </a:hlinkClick>
              </a:rPr>
              <a:t>https://www.starwars.com/databank/darth-vader</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Bert Image: </a:t>
            </a:r>
            <a:r>
              <a:rPr lang="en" sz="900" u="sng">
                <a:solidFill>
                  <a:srgbClr val="202124"/>
                </a:solidFill>
                <a:hlinkClick r:id="rId4">
                  <a:extLst>
                    <a:ext uri="{A12FA001-AC4F-418D-AE19-62706E023703}">
                      <ahyp:hlinkClr val="tx"/>
                    </a:ext>
                  </a:extLst>
                </a:hlinkClick>
              </a:rPr>
              <a:t>https://open.spotify.com/artist/1T8DNeUI0R8aw3GNwvqeax</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Spray Bottle Image: </a:t>
            </a:r>
            <a:r>
              <a:rPr lang="en" sz="900" u="sng">
                <a:solidFill>
                  <a:srgbClr val="202124"/>
                </a:solidFill>
                <a:hlinkClick r:id="rId5">
                  <a:extLst>
                    <a:ext uri="{A12FA001-AC4F-418D-AE19-62706E023703}">
                      <ahyp:hlinkClr val="tx"/>
                    </a:ext>
                  </a:extLst>
                </a:hlinkClick>
              </a:rPr>
              <a:t>https://www.vectorstock.com/royalty-free-vector/cleaning-spray-vector-20791531</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Gold Bar Image: </a:t>
            </a:r>
            <a:r>
              <a:rPr lang="en" sz="900" u="sng">
                <a:solidFill>
                  <a:srgbClr val="202124"/>
                </a:solidFill>
                <a:hlinkClick r:id="rId6">
                  <a:extLst>
                    <a:ext uri="{A12FA001-AC4F-418D-AE19-62706E023703}">
                      <ahyp:hlinkClr val="tx"/>
                    </a:ext>
                  </a:extLst>
                </a:hlinkClick>
              </a:rPr>
              <a:t>https://pngtree.com/freepng/physical-gold-bar-cartoon-golden-vector_5417513.html</a:t>
            </a:r>
            <a:endParaRPr sz="900">
              <a:solidFill>
                <a:srgbClr val="202124"/>
              </a:solidFill>
            </a:endParaRPr>
          </a:p>
          <a:p>
            <a:pPr indent="-285750" lvl="0" marL="457200" rtl="0" algn="l">
              <a:spcBef>
                <a:spcPts val="0"/>
              </a:spcBef>
              <a:spcAft>
                <a:spcPts val="0"/>
              </a:spcAft>
              <a:buClr>
                <a:srgbClr val="202124"/>
              </a:buClr>
              <a:buSzPts val="900"/>
              <a:buChar char="-"/>
            </a:pPr>
            <a:r>
              <a:rPr lang="en" sz="900">
                <a:solidFill>
                  <a:srgbClr val="202124"/>
                </a:solidFill>
              </a:rPr>
              <a:t>Inside A Toilet Flushing System Image: </a:t>
            </a:r>
            <a:r>
              <a:rPr lang="en" sz="900" u="sng">
                <a:solidFill>
                  <a:srgbClr val="202124"/>
                </a:solidFill>
                <a:hlinkClick r:id="rId7">
                  <a:extLst>
                    <a:ext uri="{A12FA001-AC4F-418D-AE19-62706E023703}">
                      <ahyp:hlinkClr val="tx"/>
                    </a:ext>
                  </a:extLst>
                </a:hlinkClick>
              </a:rPr>
              <a:t>https://cdn.mos.cms.futurecdn.net/7hjK4KWbPHLiyR9CgFUbGR.png</a:t>
            </a:r>
            <a:endParaRPr sz="900">
              <a:solidFill>
                <a:srgbClr val="202124"/>
              </a:solidFill>
            </a:endParaRPr>
          </a:p>
        </p:txBody>
      </p:sp>
      <p:sp>
        <p:nvSpPr>
          <p:cNvPr id="385" name="Google Shape;385;p4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pic>
        <p:nvPicPr>
          <p:cNvPr id="390" name="Google Shape;390;p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1" name="Google Shape;391;p43"/>
          <p:cNvSpPr/>
          <p:nvPr/>
        </p:nvSpPr>
        <p:spPr>
          <a:xfrm>
            <a:off x="86925" y="1046025"/>
            <a:ext cx="5334300" cy="335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Utilised</a:t>
            </a:r>
            <a:endParaRPr/>
          </a:p>
        </p:txBody>
      </p:sp>
      <p:sp>
        <p:nvSpPr>
          <p:cNvPr id="393" name="Google Shape;393;p43"/>
          <p:cNvSpPr txBox="1"/>
          <p:nvPr/>
        </p:nvSpPr>
        <p:spPr>
          <a:xfrm>
            <a:off x="78775" y="2414464"/>
            <a:ext cx="137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Random Forest</a:t>
            </a:r>
            <a:endParaRPr sz="1100"/>
          </a:p>
        </p:txBody>
      </p:sp>
      <p:pic>
        <p:nvPicPr>
          <p:cNvPr id="394" name="Google Shape;394;p43"/>
          <p:cNvPicPr preferRelativeResize="0"/>
          <p:nvPr/>
        </p:nvPicPr>
        <p:blipFill rotWithShape="1">
          <a:blip r:embed="rId4">
            <a:alphaModFix/>
          </a:blip>
          <a:srcRect b="0" l="0" r="33444" t="0"/>
          <a:stretch/>
        </p:blipFill>
        <p:spPr>
          <a:xfrm>
            <a:off x="150530" y="1105112"/>
            <a:ext cx="1230488" cy="1232523"/>
          </a:xfrm>
          <a:prstGeom prst="rect">
            <a:avLst/>
          </a:prstGeom>
          <a:noFill/>
          <a:ln>
            <a:noFill/>
          </a:ln>
        </p:spPr>
      </p:pic>
      <p:sp>
        <p:nvSpPr>
          <p:cNvPr id="395" name="Google Shape;395;p43"/>
          <p:cNvSpPr/>
          <p:nvPr/>
        </p:nvSpPr>
        <p:spPr>
          <a:xfrm>
            <a:off x="5558900" y="750150"/>
            <a:ext cx="3596700" cy="3643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txBox="1"/>
          <p:nvPr/>
        </p:nvSpPr>
        <p:spPr>
          <a:xfrm>
            <a:off x="2655825" y="2328900"/>
            <a:ext cx="143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SVM</a:t>
            </a:r>
            <a:endParaRPr/>
          </a:p>
          <a:p>
            <a:pPr indent="0" lvl="0" marL="0" rtl="0" algn="ctr">
              <a:spcBef>
                <a:spcPts val="0"/>
              </a:spcBef>
              <a:spcAft>
                <a:spcPts val="0"/>
              </a:spcAft>
              <a:buNone/>
            </a:pPr>
            <a:r>
              <a:rPr lang="en" sz="1100"/>
              <a:t>(Support Vector Machine) </a:t>
            </a:r>
            <a:endParaRPr sz="1100"/>
          </a:p>
        </p:txBody>
      </p:sp>
      <p:sp>
        <p:nvSpPr>
          <p:cNvPr id="397" name="Google Shape;397;p43"/>
          <p:cNvSpPr txBox="1"/>
          <p:nvPr/>
        </p:nvSpPr>
        <p:spPr>
          <a:xfrm>
            <a:off x="3897772" y="3439650"/>
            <a:ext cx="1527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Naive Bayes Classifier</a:t>
            </a:r>
            <a:r>
              <a:rPr lang="en" sz="1100"/>
              <a:t> </a:t>
            </a:r>
            <a:endParaRPr sz="1100"/>
          </a:p>
        </p:txBody>
      </p:sp>
      <p:pic>
        <p:nvPicPr>
          <p:cNvPr id="398" name="Google Shape;398;p43"/>
          <p:cNvPicPr preferRelativeResize="0"/>
          <p:nvPr/>
        </p:nvPicPr>
        <p:blipFill rotWithShape="1">
          <a:blip r:embed="rId5">
            <a:alphaModFix/>
          </a:blip>
          <a:srcRect b="0" l="21856" r="0" t="0"/>
          <a:stretch/>
        </p:blipFill>
        <p:spPr>
          <a:xfrm>
            <a:off x="2843000" y="1166300"/>
            <a:ext cx="1140750" cy="1165851"/>
          </a:xfrm>
          <a:prstGeom prst="rect">
            <a:avLst/>
          </a:prstGeom>
          <a:noFill/>
          <a:ln>
            <a:noFill/>
          </a:ln>
        </p:spPr>
      </p:pic>
      <p:pic>
        <p:nvPicPr>
          <p:cNvPr id="399" name="Google Shape;399;p43"/>
          <p:cNvPicPr preferRelativeResize="0"/>
          <p:nvPr/>
        </p:nvPicPr>
        <p:blipFill rotWithShape="1">
          <a:blip r:embed="rId6">
            <a:alphaModFix/>
          </a:blip>
          <a:srcRect b="0" l="42766" r="834" t="0"/>
          <a:stretch/>
        </p:blipFill>
        <p:spPr>
          <a:xfrm>
            <a:off x="4085922" y="2360675"/>
            <a:ext cx="1217050" cy="1078975"/>
          </a:xfrm>
          <a:prstGeom prst="rect">
            <a:avLst/>
          </a:prstGeom>
          <a:noFill/>
          <a:ln>
            <a:noFill/>
          </a:ln>
        </p:spPr>
      </p:pic>
      <p:sp>
        <p:nvSpPr>
          <p:cNvPr id="400" name="Google Shape;400;p43"/>
          <p:cNvSpPr txBox="1"/>
          <p:nvPr/>
        </p:nvSpPr>
        <p:spPr>
          <a:xfrm>
            <a:off x="5592638" y="2441588"/>
            <a:ext cx="1667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BERT</a:t>
            </a:r>
            <a:r>
              <a:rPr lang="en" sz="1100">
                <a:latin typeface="Lato"/>
                <a:ea typeface="Lato"/>
                <a:cs typeface="Lato"/>
                <a:sym typeface="Lato"/>
              </a:rPr>
              <a:t>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(Bidirectional Encoder Representations from Transformers)</a:t>
            </a:r>
            <a:endParaRPr>
              <a:latin typeface="Lato"/>
              <a:ea typeface="Lato"/>
              <a:cs typeface="Lato"/>
              <a:sym typeface="Lato"/>
            </a:endParaRPr>
          </a:p>
        </p:txBody>
      </p:sp>
      <p:pic>
        <p:nvPicPr>
          <p:cNvPr id="401" name="Google Shape;401;p43"/>
          <p:cNvPicPr preferRelativeResize="0"/>
          <p:nvPr/>
        </p:nvPicPr>
        <p:blipFill>
          <a:blip r:embed="rId7">
            <a:alphaModFix/>
          </a:blip>
          <a:stretch>
            <a:fillRect/>
          </a:stretch>
        </p:blipFill>
        <p:spPr>
          <a:xfrm>
            <a:off x="5662413" y="913738"/>
            <a:ext cx="1527850" cy="1527850"/>
          </a:xfrm>
          <a:prstGeom prst="rect">
            <a:avLst/>
          </a:prstGeom>
          <a:noFill/>
          <a:ln>
            <a:noFill/>
          </a:ln>
        </p:spPr>
      </p:pic>
      <p:sp>
        <p:nvSpPr>
          <p:cNvPr id="402" name="Google Shape;402;p43"/>
          <p:cNvSpPr txBox="1"/>
          <p:nvPr/>
        </p:nvSpPr>
        <p:spPr>
          <a:xfrm>
            <a:off x="6043550" y="4404950"/>
            <a:ext cx="2627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Non- </a:t>
            </a:r>
            <a:r>
              <a:rPr lang="en" sz="1600">
                <a:latin typeface="Lato"/>
                <a:ea typeface="Lato"/>
                <a:cs typeface="Lato"/>
                <a:sym typeface="Lato"/>
              </a:rPr>
              <a:t>Traditional Machine Learning Models</a:t>
            </a:r>
            <a:endParaRPr sz="1600">
              <a:latin typeface="Lato"/>
              <a:ea typeface="Lato"/>
              <a:cs typeface="Lato"/>
              <a:sym typeface="Lato"/>
            </a:endParaRPr>
          </a:p>
        </p:txBody>
      </p:sp>
      <p:sp>
        <p:nvSpPr>
          <p:cNvPr id="403" name="Google Shape;403;p43"/>
          <p:cNvSpPr txBox="1"/>
          <p:nvPr/>
        </p:nvSpPr>
        <p:spPr>
          <a:xfrm>
            <a:off x="7260063" y="3354213"/>
            <a:ext cx="1861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VADER </a:t>
            </a:r>
            <a:endParaRPr/>
          </a:p>
          <a:p>
            <a:pPr indent="0" lvl="0" marL="0" rtl="0" algn="ctr">
              <a:spcBef>
                <a:spcPts val="0"/>
              </a:spcBef>
              <a:spcAft>
                <a:spcPts val="0"/>
              </a:spcAft>
              <a:buNone/>
            </a:pPr>
            <a:r>
              <a:rPr lang="en" sz="1100"/>
              <a:t>(Valence Aware Dictionary for Sentiment Reasoning) </a:t>
            </a:r>
            <a:endParaRPr sz="1100"/>
          </a:p>
        </p:txBody>
      </p:sp>
      <p:pic>
        <p:nvPicPr>
          <p:cNvPr id="404" name="Google Shape;404;p43"/>
          <p:cNvPicPr preferRelativeResize="0"/>
          <p:nvPr/>
        </p:nvPicPr>
        <p:blipFill rotWithShape="1">
          <a:blip r:embed="rId8">
            <a:alphaModFix/>
          </a:blip>
          <a:srcRect b="0" l="16192" r="25478" t="0"/>
          <a:stretch/>
        </p:blipFill>
        <p:spPr>
          <a:xfrm>
            <a:off x="7427037" y="1554788"/>
            <a:ext cx="1527850" cy="1743075"/>
          </a:xfrm>
          <a:prstGeom prst="rect">
            <a:avLst/>
          </a:prstGeom>
          <a:noFill/>
          <a:ln>
            <a:noFill/>
          </a:ln>
        </p:spPr>
      </p:pic>
      <p:sp>
        <p:nvSpPr>
          <p:cNvPr id="405" name="Google Shape;405;p43"/>
          <p:cNvSpPr txBox="1"/>
          <p:nvPr/>
        </p:nvSpPr>
        <p:spPr>
          <a:xfrm>
            <a:off x="966525" y="4427100"/>
            <a:ext cx="3596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Traditional Machine Learning Models</a:t>
            </a:r>
            <a:endParaRPr sz="1600">
              <a:latin typeface="Lato"/>
              <a:ea typeface="Lato"/>
              <a:cs typeface="Lato"/>
              <a:sym typeface="Lato"/>
            </a:endParaRPr>
          </a:p>
        </p:txBody>
      </p:sp>
      <p:pic>
        <p:nvPicPr>
          <p:cNvPr id="406" name="Google Shape;406;p43"/>
          <p:cNvPicPr preferRelativeResize="0"/>
          <p:nvPr/>
        </p:nvPicPr>
        <p:blipFill rotWithShape="1">
          <a:blip r:embed="rId9">
            <a:alphaModFix/>
          </a:blip>
          <a:srcRect b="23821" l="0" r="0" t="0"/>
          <a:stretch/>
        </p:blipFill>
        <p:spPr>
          <a:xfrm>
            <a:off x="1524525" y="2571748"/>
            <a:ext cx="1230500" cy="1249866"/>
          </a:xfrm>
          <a:prstGeom prst="rect">
            <a:avLst/>
          </a:prstGeom>
          <a:noFill/>
          <a:ln>
            <a:noFill/>
          </a:ln>
        </p:spPr>
      </p:pic>
      <p:sp>
        <p:nvSpPr>
          <p:cNvPr id="407" name="Google Shape;407;p43"/>
          <p:cNvSpPr txBox="1"/>
          <p:nvPr/>
        </p:nvSpPr>
        <p:spPr>
          <a:xfrm>
            <a:off x="1452775" y="3851164"/>
            <a:ext cx="137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Decision Tree</a:t>
            </a:r>
            <a:endParaRPr sz="1100"/>
          </a:p>
        </p:txBody>
      </p:sp>
      <p:sp>
        <p:nvSpPr>
          <p:cNvPr id="408" name="Google Shape;408;p4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pic>
        <p:nvPicPr>
          <p:cNvPr id="413" name="Google Shape;413;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4" name="Google Shape;414;p44"/>
          <p:cNvSpPr txBox="1"/>
          <p:nvPr>
            <p:ph type="title"/>
          </p:nvPr>
        </p:nvSpPr>
        <p:spPr>
          <a:xfrm>
            <a:off x="311700" y="391350"/>
            <a:ext cx="8520600" cy="626100"/>
          </a:xfrm>
          <a:prstGeom prst="rect">
            <a:avLst/>
          </a:prstGeom>
          <a:solidFill>
            <a:srgbClr val="E2E6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Traditional </a:t>
            </a:r>
            <a:r>
              <a:rPr lang="en"/>
              <a:t>Machine Learning </a:t>
            </a:r>
            <a:r>
              <a:rPr lang="en"/>
              <a:t>Models</a:t>
            </a:r>
            <a:endParaRPr/>
          </a:p>
        </p:txBody>
      </p:sp>
      <p:sp>
        <p:nvSpPr>
          <p:cNvPr id="415" name="Google Shape;415;p44"/>
          <p:cNvSpPr txBox="1"/>
          <p:nvPr/>
        </p:nvSpPr>
        <p:spPr>
          <a:xfrm>
            <a:off x="234350" y="2909550"/>
            <a:ext cx="2577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Decision Tree &amp;</a:t>
            </a:r>
            <a:endParaRPr sz="1600">
              <a:latin typeface="Lato"/>
              <a:ea typeface="Lato"/>
              <a:cs typeface="Lato"/>
              <a:sym typeface="Lato"/>
            </a:endParaRPr>
          </a:p>
          <a:p>
            <a:pPr indent="0" lvl="0" marL="0" rtl="0" algn="ctr">
              <a:spcBef>
                <a:spcPts val="0"/>
              </a:spcBef>
              <a:spcAft>
                <a:spcPts val="0"/>
              </a:spcAft>
              <a:buNone/>
            </a:pPr>
            <a:r>
              <a:rPr lang="en" sz="1600">
                <a:latin typeface="Lato"/>
                <a:ea typeface="Lato"/>
                <a:cs typeface="Lato"/>
                <a:sym typeface="Lato"/>
              </a:rPr>
              <a:t>Random Forest</a:t>
            </a:r>
            <a:endParaRPr sz="1600"/>
          </a:p>
        </p:txBody>
      </p:sp>
      <p:sp>
        <p:nvSpPr>
          <p:cNvPr id="416" name="Google Shape;416;p44"/>
          <p:cNvSpPr txBox="1"/>
          <p:nvPr/>
        </p:nvSpPr>
        <p:spPr>
          <a:xfrm>
            <a:off x="3283500" y="2958288"/>
            <a:ext cx="2577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Support Vector Machine (SVM)</a:t>
            </a:r>
            <a:endParaRPr sz="1600"/>
          </a:p>
        </p:txBody>
      </p:sp>
      <p:sp>
        <p:nvSpPr>
          <p:cNvPr id="417" name="Google Shape;417;p44"/>
          <p:cNvSpPr txBox="1"/>
          <p:nvPr/>
        </p:nvSpPr>
        <p:spPr>
          <a:xfrm>
            <a:off x="6332650" y="2909550"/>
            <a:ext cx="2577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Naive Bayes Classifier</a:t>
            </a:r>
            <a:endParaRPr sz="1600"/>
          </a:p>
        </p:txBody>
      </p:sp>
      <p:pic>
        <p:nvPicPr>
          <p:cNvPr id="418" name="Google Shape;418;p44"/>
          <p:cNvPicPr preferRelativeResize="0"/>
          <p:nvPr/>
        </p:nvPicPr>
        <p:blipFill rotWithShape="1">
          <a:blip r:embed="rId4">
            <a:alphaModFix/>
          </a:blip>
          <a:srcRect b="9861" l="0" r="0" t="0"/>
          <a:stretch/>
        </p:blipFill>
        <p:spPr>
          <a:xfrm>
            <a:off x="523638" y="1529248"/>
            <a:ext cx="2002750" cy="1380301"/>
          </a:xfrm>
          <a:prstGeom prst="rect">
            <a:avLst/>
          </a:prstGeom>
          <a:noFill/>
          <a:ln>
            <a:noFill/>
          </a:ln>
        </p:spPr>
      </p:pic>
      <p:pic>
        <p:nvPicPr>
          <p:cNvPr id="419" name="Google Shape;419;p44"/>
          <p:cNvPicPr preferRelativeResize="0"/>
          <p:nvPr/>
        </p:nvPicPr>
        <p:blipFill>
          <a:blip r:embed="rId5">
            <a:alphaModFix/>
          </a:blip>
          <a:stretch>
            <a:fillRect/>
          </a:stretch>
        </p:blipFill>
        <p:spPr>
          <a:xfrm>
            <a:off x="6787450" y="1508121"/>
            <a:ext cx="1667400" cy="1352667"/>
          </a:xfrm>
          <a:prstGeom prst="rect">
            <a:avLst/>
          </a:prstGeom>
          <a:noFill/>
          <a:ln>
            <a:noFill/>
          </a:ln>
        </p:spPr>
      </p:pic>
      <p:pic>
        <p:nvPicPr>
          <p:cNvPr id="420" name="Google Shape;420;p44"/>
          <p:cNvPicPr preferRelativeResize="0"/>
          <p:nvPr/>
        </p:nvPicPr>
        <p:blipFill rotWithShape="1">
          <a:blip r:embed="rId6">
            <a:alphaModFix/>
          </a:blip>
          <a:srcRect b="0" l="0" r="49794" t="0"/>
          <a:stretch/>
        </p:blipFill>
        <p:spPr>
          <a:xfrm>
            <a:off x="3863200" y="1508123"/>
            <a:ext cx="1417624" cy="1450175"/>
          </a:xfrm>
          <a:prstGeom prst="rect">
            <a:avLst/>
          </a:prstGeom>
          <a:noFill/>
          <a:ln>
            <a:noFill/>
          </a:ln>
        </p:spPr>
      </p:pic>
      <p:sp>
        <p:nvSpPr>
          <p:cNvPr id="421" name="Google Shape;421;p44"/>
          <p:cNvSpPr txBox="1"/>
          <p:nvPr/>
        </p:nvSpPr>
        <p:spPr>
          <a:xfrm>
            <a:off x="1943413" y="3813400"/>
            <a:ext cx="52572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700">
                <a:latin typeface="Lato"/>
                <a:ea typeface="Lato"/>
                <a:cs typeface="Lato"/>
                <a:sym typeface="Lato"/>
              </a:rPr>
              <a:t>Data requires preprocessing (feature vectorising)</a:t>
            </a:r>
            <a:endParaRPr sz="1700">
              <a:latin typeface="Lato"/>
              <a:ea typeface="Lato"/>
              <a:cs typeface="Lato"/>
              <a:sym typeface="Lato"/>
            </a:endParaRPr>
          </a:p>
          <a:p>
            <a:pPr indent="0" lvl="0" marL="0" marR="0" rtl="0" algn="ctr">
              <a:lnSpc>
                <a:spcPct val="100000"/>
              </a:lnSpc>
              <a:spcBef>
                <a:spcPts val="0"/>
              </a:spcBef>
              <a:spcAft>
                <a:spcPts val="0"/>
              </a:spcAft>
              <a:buNone/>
            </a:pPr>
            <a:r>
              <a:rPr lang="en" sz="1700">
                <a:latin typeface="Lato"/>
                <a:ea typeface="Lato"/>
                <a:cs typeface="Lato"/>
                <a:sym typeface="Lato"/>
              </a:rPr>
              <a:t>Lemmatization (run, ran, running -&gt; all becomes run)</a:t>
            </a:r>
            <a:endParaRPr sz="1500"/>
          </a:p>
        </p:txBody>
      </p:sp>
      <p:sp>
        <p:nvSpPr>
          <p:cNvPr id="422" name="Google Shape;422;p4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pic>
        <p:nvPicPr>
          <p:cNvPr id="427" name="Google Shape;427;p4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28" name="Google Shape;428;p45"/>
          <p:cNvSpPr txBox="1"/>
          <p:nvPr>
            <p:ph type="title"/>
          </p:nvPr>
        </p:nvSpPr>
        <p:spPr>
          <a:xfrm>
            <a:off x="311700" y="391350"/>
            <a:ext cx="8520600" cy="626100"/>
          </a:xfrm>
          <a:prstGeom prst="rect">
            <a:avLst/>
          </a:prstGeom>
          <a:solidFill>
            <a:srgbClr val="E2E6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Based (BERT) </a:t>
            </a:r>
            <a:endParaRPr/>
          </a:p>
        </p:txBody>
      </p:sp>
      <p:sp>
        <p:nvSpPr>
          <p:cNvPr id="429" name="Google Shape;429;p45"/>
          <p:cNvSpPr txBox="1"/>
          <p:nvPr>
            <p:ph idx="1" type="body"/>
          </p:nvPr>
        </p:nvSpPr>
        <p:spPr>
          <a:xfrm>
            <a:off x="311700" y="909025"/>
            <a:ext cx="7941300" cy="4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200">
                <a:solidFill>
                  <a:schemeClr val="accent1"/>
                </a:solidFill>
              </a:rPr>
              <a:t>Bidirectional Encoder Representations from Transformers </a:t>
            </a:r>
            <a:endParaRPr sz="2200">
              <a:solidFill>
                <a:schemeClr val="accent1"/>
              </a:solidFill>
            </a:endParaRPr>
          </a:p>
        </p:txBody>
      </p:sp>
      <p:pic>
        <p:nvPicPr>
          <p:cNvPr id="430" name="Google Shape;430;p45"/>
          <p:cNvPicPr preferRelativeResize="0"/>
          <p:nvPr/>
        </p:nvPicPr>
        <p:blipFill>
          <a:blip r:embed="rId4">
            <a:alphaModFix/>
          </a:blip>
          <a:stretch>
            <a:fillRect/>
          </a:stretch>
        </p:blipFill>
        <p:spPr>
          <a:xfrm>
            <a:off x="3863819" y="2226886"/>
            <a:ext cx="1880925" cy="1880925"/>
          </a:xfrm>
          <a:prstGeom prst="rect">
            <a:avLst/>
          </a:prstGeom>
          <a:noFill/>
          <a:ln>
            <a:noFill/>
          </a:ln>
        </p:spPr>
      </p:pic>
      <p:sp>
        <p:nvSpPr>
          <p:cNvPr id="431" name="Google Shape;431;p45"/>
          <p:cNvSpPr txBox="1"/>
          <p:nvPr/>
        </p:nvSpPr>
        <p:spPr>
          <a:xfrm>
            <a:off x="3640894" y="4107805"/>
            <a:ext cx="2326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Pre-trained on Large Corpus</a:t>
            </a:r>
            <a:endParaRPr sz="1600">
              <a:latin typeface="Lato"/>
              <a:ea typeface="Lato"/>
              <a:cs typeface="Lato"/>
              <a:sym typeface="Lato"/>
            </a:endParaRPr>
          </a:p>
        </p:txBody>
      </p:sp>
      <p:pic>
        <p:nvPicPr>
          <p:cNvPr id="432" name="Google Shape;432;p45"/>
          <p:cNvPicPr preferRelativeResize="0"/>
          <p:nvPr/>
        </p:nvPicPr>
        <p:blipFill rotWithShape="1">
          <a:blip r:embed="rId5">
            <a:alphaModFix/>
          </a:blip>
          <a:srcRect b="0" l="8976" r="9344" t="0"/>
          <a:stretch/>
        </p:blipFill>
        <p:spPr>
          <a:xfrm>
            <a:off x="891946" y="1677585"/>
            <a:ext cx="2194149" cy="1488550"/>
          </a:xfrm>
          <a:prstGeom prst="rect">
            <a:avLst/>
          </a:prstGeom>
          <a:noFill/>
          <a:ln>
            <a:noFill/>
          </a:ln>
        </p:spPr>
      </p:pic>
      <p:sp>
        <p:nvSpPr>
          <p:cNvPr id="433" name="Google Shape;433;p45"/>
          <p:cNvSpPr txBox="1"/>
          <p:nvPr/>
        </p:nvSpPr>
        <p:spPr>
          <a:xfrm>
            <a:off x="325081" y="3166120"/>
            <a:ext cx="3327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Neural Network Based </a:t>
            </a:r>
            <a:endParaRPr sz="1600">
              <a:latin typeface="Lato"/>
              <a:ea typeface="Lato"/>
              <a:cs typeface="Lato"/>
              <a:sym typeface="Lato"/>
            </a:endParaRPr>
          </a:p>
          <a:p>
            <a:pPr indent="0" lvl="0" marL="0" rtl="0" algn="ctr">
              <a:spcBef>
                <a:spcPts val="0"/>
              </a:spcBef>
              <a:spcAft>
                <a:spcPts val="0"/>
              </a:spcAft>
              <a:buNone/>
            </a:pPr>
            <a:r>
              <a:rPr lang="en" sz="1600">
                <a:latin typeface="Lato"/>
                <a:ea typeface="Lato"/>
                <a:cs typeface="Lato"/>
                <a:sym typeface="Lato"/>
              </a:rPr>
              <a:t>(Transformer Architecture)</a:t>
            </a:r>
            <a:endParaRPr sz="1600">
              <a:latin typeface="Lato"/>
              <a:ea typeface="Lato"/>
              <a:cs typeface="Lato"/>
              <a:sym typeface="Lato"/>
            </a:endParaRPr>
          </a:p>
        </p:txBody>
      </p:sp>
      <p:pic>
        <p:nvPicPr>
          <p:cNvPr id="434" name="Google Shape;434;p45"/>
          <p:cNvPicPr preferRelativeResize="0"/>
          <p:nvPr/>
        </p:nvPicPr>
        <p:blipFill rotWithShape="1">
          <a:blip r:embed="rId6">
            <a:alphaModFix/>
          </a:blip>
          <a:srcRect b="0" l="25176" r="6410" t="0"/>
          <a:stretch/>
        </p:blipFill>
        <p:spPr>
          <a:xfrm>
            <a:off x="6522467" y="1580699"/>
            <a:ext cx="1699416" cy="1656075"/>
          </a:xfrm>
          <a:prstGeom prst="rect">
            <a:avLst/>
          </a:prstGeom>
          <a:noFill/>
          <a:ln>
            <a:noFill/>
          </a:ln>
        </p:spPr>
      </p:pic>
      <p:sp>
        <p:nvSpPr>
          <p:cNvPr id="435" name="Google Shape;435;p45"/>
          <p:cNvSpPr txBox="1"/>
          <p:nvPr/>
        </p:nvSpPr>
        <p:spPr>
          <a:xfrm>
            <a:off x="5955599" y="3166128"/>
            <a:ext cx="2876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Able to </a:t>
            </a:r>
            <a:r>
              <a:rPr lang="en" sz="1600">
                <a:latin typeface="Lato"/>
                <a:ea typeface="Lato"/>
                <a:cs typeface="Lato"/>
                <a:sym typeface="Lato"/>
              </a:rPr>
              <a:t>p</a:t>
            </a:r>
            <a:r>
              <a:rPr lang="en" sz="1600">
                <a:latin typeface="Lato"/>
                <a:ea typeface="Lato"/>
                <a:cs typeface="Lato"/>
                <a:sym typeface="Lato"/>
              </a:rPr>
              <a:t>erform wide tasks in NLP</a:t>
            </a:r>
            <a:endParaRPr sz="1600">
              <a:latin typeface="Lato"/>
              <a:ea typeface="Lato"/>
              <a:cs typeface="Lato"/>
              <a:sym typeface="Lato"/>
            </a:endParaRPr>
          </a:p>
        </p:txBody>
      </p:sp>
      <p:sp>
        <p:nvSpPr>
          <p:cNvPr id="436" name="Google Shape;436;p4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0" name="Shape 440"/>
        <p:cNvGrpSpPr/>
        <p:nvPr/>
      </p:nvGrpSpPr>
      <p:grpSpPr>
        <a:xfrm>
          <a:off x="0" y="0"/>
          <a:ext cx="0" cy="0"/>
          <a:chOff x="0" y="0"/>
          <a:chExt cx="0" cy="0"/>
        </a:xfrm>
      </p:grpSpPr>
      <p:pic>
        <p:nvPicPr>
          <p:cNvPr id="441" name="Google Shape;441;p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2" name="Google Shape;442;p46"/>
          <p:cNvSpPr txBox="1"/>
          <p:nvPr>
            <p:ph type="title"/>
          </p:nvPr>
        </p:nvSpPr>
        <p:spPr>
          <a:xfrm>
            <a:off x="311700" y="391350"/>
            <a:ext cx="8520600" cy="626100"/>
          </a:xfrm>
          <a:prstGeom prst="rect">
            <a:avLst/>
          </a:prstGeom>
          <a:solidFill>
            <a:srgbClr val="E2E6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Lexicon Based Model (VADER)</a:t>
            </a:r>
            <a:r>
              <a:rPr lang="en"/>
              <a:t> </a:t>
            </a:r>
            <a:endParaRPr/>
          </a:p>
        </p:txBody>
      </p:sp>
      <p:sp>
        <p:nvSpPr>
          <p:cNvPr id="443" name="Google Shape;443;p46"/>
          <p:cNvSpPr txBox="1"/>
          <p:nvPr>
            <p:ph idx="1" type="body"/>
          </p:nvPr>
        </p:nvSpPr>
        <p:spPr>
          <a:xfrm>
            <a:off x="311700" y="954125"/>
            <a:ext cx="7941300" cy="4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200">
                <a:solidFill>
                  <a:schemeClr val="accent1"/>
                </a:solidFill>
              </a:rPr>
              <a:t>Valence Aware Dictionary for sEntiment Reasoning</a:t>
            </a:r>
            <a:endParaRPr sz="2200">
              <a:solidFill>
                <a:schemeClr val="accent1"/>
              </a:solidFill>
            </a:endParaRPr>
          </a:p>
        </p:txBody>
      </p:sp>
      <p:pic>
        <p:nvPicPr>
          <p:cNvPr id="444" name="Google Shape;444;p46"/>
          <p:cNvPicPr preferRelativeResize="0"/>
          <p:nvPr/>
        </p:nvPicPr>
        <p:blipFill>
          <a:blip r:embed="rId4">
            <a:alphaModFix/>
          </a:blip>
          <a:stretch>
            <a:fillRect/>
          </a:stretch>
        </p:blipFill>
        <p:spPr>
          <a:xfrm>
            <a:off x="647154" y="1763089"/>
            <a:ext cx="2400300" cy="1456175"/>
          </a:xfrm>
          <a:prstGeom prst="rect">
            <a:avLst/>
          </a:prstGeom>
          <a:noFill/>
          <a:ln>
            <a:noFill/>
          </a:ln>
        </p:spPr>
      </p:pic>
      <p:sp>
        <p:nvSpPr>
          <p:cNvPr id="445" name="Google Shape;445;p46"/>
          <p:cNvSpPr txBox="1"/>
          <p:nvPr/>
        </p:nvSpPr>
        <p:spPr>
          <a:xfrm>
            <a:off x="387900" y="3261125"/>
            <a:ext cx="2866800" cy="6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Sentiment analysis model</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(Especially social media content)</a:t>
            </a:r>
            <a:endParaRPr>
              <a:latin typeface="Lato"/>
              <a:ea typeface="Lato"/>
              <a:cs typeface="Lato"/>
              <a:sym typeface="Lato"/>
            </a:endParaRPr>
          </a:p>
        </p:txBody>
      </p:sp>
      <p:pic>
        <p:nvPicPr>
          <p:cNvPr id="446" name="Google Shape;446;p46"/>
          <p:cNvPicPr preferRelativeResize="0"/>
          <p:nvPr/>
        </p:nvPicPr>
        <p:blipFill>
          <a:blip r:embed="rId5">
            <a:alphaModFix/>
          </a:blip>
          <a:stretch>
            <a:fillRect/>
          </a:stretch>
        </p:blipFill>
        <p:spPr>
          <a:xfrm>
            <a:off x="3634660" y="2399223"/>
            <a:ext cx="1874700" cy="1874700"/>
          </a:xfrm>
          <a:prstGeom prst="rect">
            <a:avLst/>
          </a:prstGeom>
          <a:noFill/>
          <a:ln>
            <a:noFill/>
          </a:ln>
        </p:spPr>
      </p:pic>
      <p:sp>
        <p:nvSpPr>
          <p:cNvPr id="447" name="Google Shape;447;p46"/>
          <p:cNvSpPr txBox="1"/>
          <p:nvPr/>
        </p:nvSpPr>
        <p:spPr>
          <a:xfrm>
            <a:off x="2895055" y="4350121"/>
            <a:ext cx="3458400" cy="6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Pre-defined dictionary score words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(Syntactical rules will also be concerned)</a:t>
            </a:r>
            <a:endParaRPr>
              <a:latin typeface="Lato"/>
              <a:ea typeface="Lato"/>
              <a:cs typeface="Lato"/>
              <a:sym typeface="Lato"/>
            </a:endParaRPr>
          </a:p>
        </p:txBody>
      </p:sp>
      <p:pic>
        <p:nvPicPr>
          <p:cNvPr id="448" name="Google Shape;448;p46"/>
          <p:cNvPicPr preferRelativeResize="0"/>
          <p:nvPr/>
        </p:nvPicPr>
        <p:blipFill>
          <a:blip r:embed="rId6">
            <a:alphaModFix/>
          </a:blip>
          <a:stretch>
            <a:fillRect/>
          </a:stretch>
        </p:blipFill>
        <p:spPr>
          <a:xfrm>
            <a:off x="6096549" y="1571076"/>
            <a:ext cx="2400300" cy="1840224"/>
          </a:xfrm>
          <a:prstGeom prst="rect">
            <a:avLst/>
          </a:prstGeom>
          <a:noFill/>
          <a:ln>
            <a:noFill/>
          </a:ln>
        </p:spPr>
      </p:pic>
      <p:sp>
        <p:nvSpPr>
          <p:cNvPr id="449" name="Google Shape;449;p46"/>
          <p:cNvSpPr txBox="1"/>
          <p:nvPr/>
        </p:nvSpPr>
        <p:spPr>
          <a:xfrm>
            <a:off x="5647900" y="3459450"/>
            <a:ext cx="32976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Handle the slang, sarcasm, negation, etc.</a:t>
            </a:r>
            <a:endParaRPr>
              <a:latin typeface="Lato"/>
              <a:ea typeface="Lato"/>
              <a:cs typeface="Lato"/>
              <a:sym typeface="Lato"/>
            </a:endParaRPr>
          </a:p>
        </p:txBody>
      </p:sp>
      <p:sp>
        <p:nvSpPr>
          <p:cNvPr id="450" name="Google Shape;450;p4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p4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pic>
        <p:nvPicPr>
          <p:cNvPr id="456" name="Google Shape;456;p47"/>
          <p:cNvPicPr preferRelativeResize="0"/>
          <p:nvPr/>
        </p:nvPicPr>
        <p:blipFill rotWithShape="1">
          <a:blip r:embed="rId3">
            <a:alphaModFix/>
          </a:blip>
          <a:srcRect b="27648" l="0" r="0" t="27994"/>
          <a:stretch/>
        </p:blipFill>
        <p:spPr>
          <a:xfrm>
            <a:off x="564225" y="2298511"/>
            <a:ext cx="1667400" cy="416013"/>
          </a:xfrm>
          <a:prstGeom prst="rect">
            <a:avLst/>
          </a:prstGeom>
          <a:noFill/>
          <a:ln>
            <a:noFill/>
          </a:ln>
        </p:spPr>
      </p:pic>
      <p:sp>
        <p:nvSpPr>
          <p:cNvPr id="457" name="Google Shape;457;p47"/>
          <p:cNvSpPr txBox="1"/>
          <p:nvPr/>
        </p:nvSpPr>
        <p:spPr>
          <a:xfrm>
            <a:off x="564225" y="1979775"/>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Model Trained on</a:t>
            </a:r>
            <a:endParaRPr>
              <a:latin typeface="Lato"/>
              <a:ea typeface="Lato"/>
              <a:cs typeface="Lato"/>
              <a:sym typeface="Lato"/>
            </a:endParaRPr>
          </a:p>
        </p:txBody>
      </p:sp>
      <p:sp>
        <p:nvSpPr>
          <p:cNvPr id="458" name="Google Shape;458;p47"/>
          <p:cNvSpPr/>
          <p:nvPr/>
        </p:nvSpPr>
        <p:spPr>
          <a:xfrm>
            <a:off x="2278500" y="1663663"/>
            <a:ext cx="700500" cy="562500"/>
          </a:xfrm>
          <a:prstGeom prst="curvedDownArrow">
            <a:avLst>
              <a:gd fmla="val 25000" name="adj1"/>
              <a:gd fmla="val 50000" name="adj2"/>
              <a:gd fmla="val 2500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txBox="1"/>
          <p:nvPr/>
        </p:nvSpPr>
        <p:spPr>
          <a:xfrm>
            <a:off x="2978875" y="2018300"/>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Test on</a:t>
            </a:r>
            <a:endParaRPr>
              <a:latin typeface="Lato"/>
              <a:ea typeface="Lato"/>
              <a:cs typeface="Lato"/>
              <a:sym typeface="Lato"/>
            </a:endParaRPr>
          </a:p>
        </p:txBody>
      </p:sp>
      <p:sp>
        <p:nvSpPr>
          <p:cNvPr id="460" name="Google Shape;460;p47"/>
          <p:cNvSpPr txBox="1"/>
          <p:nvPr/>
        </p:nvSpPr>
        <p:spPr>
          <a:xfrm>
            <a:off x="4057713" y="3311875"/>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Model Trained on</a:t>
            </a:r>
            <a:endParaRPr>
              <a:latin typeface="Lato"/>
              <a:ea typeface="Lato"/>
              <a:cs typeface="Lato"/>
              <a:sym typeface="Lato"/>
            </a:endParaRPr>
          </a:p>
        </p:txBody>
      </p:sp>
      <p:sp>
        <p:nvSpPr>
          <p:cNvPr id="461" name="Google Shape;461;p47"/>
          <p:cNvSpPr/>
          <p:nvPr/>
        </p:nvSpPr>
        <p:spPr>
          <a:xfrm>
            <a:off x="5859683" y="2995775"/>
            <a:ext cx="1149300" cy="562500"/>
          </a:xfrm>
          <a:prstGeom prst="curvedDownArrow">
            <a:avLst>
              <a:gd fmla="val 25000" name="adj1"/>
              <a:gd fmla="val 50000" name="adj2"/>
              <a:gd fmla="val 2500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txBox="1"/>
          <p:nvPr/>
        </p:nvSpPr>
        <p:spPr>
          <a:xfrm>
            <a:off x="6616913" y="3311875"/>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Test on</a:t>
            </a:r>
            <a:endParaRPr>
              <a:latin typeface="Lato"/>
              <a:ea typeface="Lato"/>
              <a:cs typeface="Lato"/>
              <a:sym typeface="Lato"/>
            </a:endParaRPr>
          </a:p>
        </p:txBody>
      </p:sp>
      <p:pic>
        <p:nvPicPr>
          <p:cNvPr id="463" name="Google Shape;463;p47"/>
          <p:cNvPicPr preferRelativeResize="0"/>
          <p:nvPr/>
        </p:nvPicPr>
        <p:blipFill rotWithShape="1">
          <a:blip r:embed="rId3">
            <a:alphaModFix/>
          </a:blip>
          <a:srcRect b="27648" l="0" r="0" t="27994"/>
          <a:stretch/>
        </p:blipFill>
        <p:spPr>
          <a:xfrm>
            <a:off x="2978875" y="2298511"/>
            <a:ext cx="1667400" cy="416013"/>
          </a:xfrm>
          <a:prstGeom prst="rect">
            <a:avLst/>
          </a:prstGeom>
          <a:noFill/>
          <a:ln>
            <a:noFill/>
          </a:ln>
        </p:spPr>
      </p:pic>
      <p:pic>
        <p:nvPicPr>
          <p:cNvPr id="464" name="Google Shape;464;p47"/>
          <p:cNvPicPr preferRelativeResize="0"/>
          <p:nvPr/>
        </p:nvPicPr>
        <p:blipFill rotWithShape="1">
          <a:blip r:embed="rId3">
            <a:alphaModFix/>
          </a:blip>
          <a:srcRect b="27648" l="0" r="0" t="27994"/>
          <a:stretch/>
        </p:blipFill>
        <p:spPr>
          <a:xfrm>
            <a:off x="4057725" y="3678036"/>
            <a:ext cx="1667400" cy="416013"/>
          </a:xfrm>
          <a:prstGeom prst="rect">
            <a:avLst/>
          </a:prstGeom>
          <a:noFill/>
          <a:ln>
            <a:noFill/>
          </a:ln>
        </p:spPr>
      </p:pic>
      <p:pic>
        <p:nvPicPr>
          <p:cNvPr id="465" name="Google Shape;465;p47"/>
          <p:cNvPicPr preferRelativeResize="0"/>
          <p:nvPr/>
        </p:nvPicPr>
        <p:blipFill rotWithShape="1">
          <a:blip r:embed="rId4">
            <a:alphaModFix/>
          </a:blip>
          <a:srcRect b="28057" l="0" r="0" t="25984"/>
          <a:stretch/>
        </p:blipFill>
        <p:spPr>
          <a:xfrm>
            <a:off x="6102312" y="3990186"/>
            <a:ext cx="1637199" cy="470275"/>
          </a:xfrm>
          <a:prstGeom prst="rect">
            <a:avLst/>
          </a:prstGeom>
          <a:noFill/>
          <a:ln>
            <a:noFill/>
          </a:ln>
        </p:spPr>
      </p:pic>
      <p:pic>
        <p:nvPicPr>
          <p:cNvPr id="466" name="Google Shape;466;p47"/>
          <p:cNvPicPr preferRelativeResize="0"/>
          <p:nvPr/>
        </p:nvPicPr>
        <p:blipFill rotWithShape="1">
          <a:blip r:embed="rId5">
            <a:alphaModFix/>
          </a:blip>
          <a:srcRect b="7300" l="0" r="0" t="10109"/>
          <a:stretch/>
        </p:blipFill>
        <p:spPr>
          <a:xfrm>
            <a:off x="7683046" y="3727375"/>
            <a:ext cx="1149259" cy="995852"/>
          </a:xfrm>
          <a:prstGeom prst="rect">
            <a:avLst/>
          </a:prstGeom>
          <a:noFill/>
          <a:ln>
            <a:noFill/>
          </a:ln>
        </p:spPr>
      </p:pic>
      <p:sp>
        <p:nvSpPr>
          <p:cNvPr id="467" name="Google Shape;467;p47"/>
          <p:cNvSpPr txBox="1"/>
          <p:nvPr/>
        </p:nvSpPr>
        <p:spPr>
          <a:xfrm>
            <a:off x="5512950" y="2433788"/>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Lato"/>
                <a:ea typeface="Lato"/>
                <a:cs typeface="Lato"/>
                <a:sym typeface="Lato"/>
              </a:rPr>
              <a:t>General Data</a:t>
            </a:r>
            <a:endParaRPr b="1" sz="1500">
              <a:latin typeface="Lato"/>
              <a:ea typeface="Lato"/>
              <a:cs typeface="Lato"/>
              <a:sym typeface="Lato"/>
            </a:endParaRPr>
          </a:p>
        </p:txBody>
      </p:sp>
      <p:sp>
        <p:nvSpPr>
          <p:cNvPr id="468" name="Google Shape;468;p47"/>
          <p:cNvSpPr txBox="1"/>
          <p:nvPr/>
        </p:nvSpPr>
        <p:spPr>
          <a:xfrm>
            <a:off x="1128750" y="113280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Lato"/>
                <a:ea typeface="Lato"/>
                <a:cs typeface="Lato"/>
                <a:sym typeface="Lato"/>
              </a:rPr>
              <a:t>Specific Data</a:t>
            </a:r>
            <a:endParaRPr b="1"/>
          </a:p>
        </p:txBody>
      </p:sp>
      <p:sp>
        <p:nvSpPr>
          <p:cNvPr id="469" name="Google Shape;469;p4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graphicFrame>
        <p:nvGraphicFramePr>
          <p:cNvPr id="474" name="Google Shape;474;p48"/>
          <p:cNvGraphicFramePr/>
          <p:nvPr/>
        </p:nvGraphicFramePr>
        <p:xfrm>
          <a:off x="4733675" y="1476730"/>
          <a:ext cx="3000000" cy="3000000"/>
        </p:xfrm>
        <a:graphic>
          <a:graphicData uri="http://schemas.openxmlformats.org/drawingml/2006/table">
            <a:tbl>
              <a:tblPr>
                <a:noFill/>
                <a:tableStyleId>{3B7603C5-DB56-477F-8E09-3AC85E93892F}</a:tableStyleId>
              </a:tblPr>
              <a:tblGrid>
                <a:gridCol w="1651375"/>
                <a:gridCol w="2083925"/>
              </a:tblGrid>
              <a:tr h="539075">
                <a:tc>
                  <a:txBody>
                    <a:bodyPr/>
                    <a:lstStyle/>
                    <a:p>
                      <a:pPr indent="0" lvl="0" marL="0" rtl="0" algn="ctr">
                        <a:spcBef>
                          <a:spcPts val="0"/>
                        </a:spcBef>
                        <a:spcAft>
                          <a:spcPts val="0"/>
                        </a:spcAft>
                        <a:buNone/>
                      </a:pPr>
                      <a:r>
                        <a:rPr b="1" lang="en" u="sng"/>
                        <a:t>Models</a:t>
                      </a:r>
                      <a:endParaRPr b="1" u="sng"/>
                    </a:p>
                  </a:txBody>
                  <a:tcPr marT="91425" marB="91425" marR="91425" marL="91425" anchor="ctr"/>
                </a:tc>
                <a:tc>
                  <a:txBody>
                    <a:bodyPr/>
                    <a:lstStyle/>
                    <a:p>
                      <a:pPr indent="0" lvl="0" marL="0" rtl="0" algn="ctr">
                        <a:spcBef>
                          <a:spcPts val="0"/>
                        </a:spcBef>
                        <a:spcAft>
                          <a:spcPts val="0"/>
                        </a:spcAft>
                        <a:buNone/>
                      </a:pPr>
                      <a:r>
                        <a:rPr b="1" lang="en"/>
                        <a:t>Average </a:t>
                      </a:r>
                      <a:endParaRPr b="1"/>
                    </a:p>
                    <a:p>
                      <a:pPr indent="0" lvl="0" marL="0" rtl="0" algn="ctr">
                        <a:spcBef>
                          <a:spcPts val="0"/>
                        </a:spcBef>
                        <a:spcAft>
                          <a:spcPts val="0"/>
                        </a:spcAft>
                        <a:buNone/>
                      </a:pPr>
                      <a:r>
                        <a:rPr b="1" lang="en"/>
                        <a:t>Accuracy (Sentiment)</a:t>
                      </a:r>
                      <a:endParaRPr b="1"/>
                    </a:p>
                  </a:txBody>
                  <a:tcPr marT="91425" marB="91425" marR="91425" marL="91425" anchor="ctr"/>
                </a:tc>
              </a:tr>
              <a:tr h="350400">
                <a:tc>
                  <a:txBody>
                    <a:bodyPr/>
                    <a:lstStyle/>
                    <a:p>
                      <a:pPr indent="0" lvl="0" marL="0" rtl="0" algn="ctr">
                        <a:spcBef>
                          <a:spcPts val="0"/>
                        </a:spcBef>
                        <a:spcAft>
                          <a:spcPts val="0"/>
                        </a:spcAft>
                        <a:buNone/>
                      </a:pPr>
                      <a:r>
                        <a:rPr b="1" lang="en"/>
                        <a:t>Naive Bayes</a:t>
                      </a:r>
                      <a:endParaRPr b="1"/>
                    </a:p>
                  </a:txBody>
                  <a:tcPr marT="91425" marB="91425" marR="91425" marL="91425" anchor="ctr"/>
                </a:tc>
                <a:tc>
                  <a:txBody>
                    <a:bodyPr/>
                    <a:lstStyle/>
                    <a:p>
                      <a:pPr indent="0" lvl="0" marL="0" rtl="0" algn="ctr">
                        <a:spcBef>
                          <a:spcPts val="0"/>
                        </a:spcBef>
                        <a:spcAft>
                          <a:spcPts val="0"/>
                        </a:spcAft>
                        <a:buNone/>
                      </a:pPr>
                      <a:r>
                        <a:rPr lang="en"/>
                        <a:t>67.3%</a:t>
                      </a:r>
                      <a:endParaRPr/>
                    </a:p>
                  </a:txBody>
                  <a:tcPr marT="91425" marB="91425" marR="91425" marL="91425" anchor="ctr"/>
                </a:tc>
              </a:tr>
              <a:tr h="350400">
                <a:tc>
                  <a:txBody>
                    <a:bodyPr/>
                    <a:lstStyle/>
                    <a:p>
                      <a:pPr indent="0" lvl="0" marL="0" rtl="0" algn="ctr">
                        <a:spcBef>
                          <a:spcPts val="0"/>
                        </a:spcBef>
                        <a:spcAft>
                          <a:spcPts val="0"/>
                        </a:spcAft>
                        <a:buNone/>
                      </a:pPr>
                      <a:r>
                        <a:rPr b="1" lang="en"/>
                        <a:t>Decision Tree</a:t>
                      </a:r>
                      <a:endParaRPr b="1"/>
                    </a:p>
                  </a:txBody>
                  <a:tcPr marT="91425" marB="91425" marR="91425" marL="91425" anchor="ctr"/>
                </a:tc>
                <a:tc>
                  <a:txBody>
                    <a:bodyPr/>
                    <a:lstStyle/>
                    <a:p>
                      <a:pPr indent="0" lvl="0" marL="0" rtl="0" algn="ctr">
                        <a:spcBef>
                          <a:spcPts val="0"/>
                        </a:spcBef>
                        <a:spcAft>
                          <a:spcPts val="0"/>
                        </a:spcAft>
                        <a:buNone/>
                      </a:pPr>
                      <a:r>
                        <a:rPr lang="en"/>
                        <a:t>58.0%</a:t>
                      </a:r>
                      <a:endParaRPr/>
                    </a:p>
                  </a:txBody>
                  <a:tcPr marT="91425" marB="91425" marR="91425" marL="91425" anchor="ctr"/>
                </a:tc>
              </a:tr>
              <a:tr h="350400">
                <a:tc>
                  <a:txBody>
                    <a:bodyPr/>
                    <a:lstStyle/>
                    <a:p>
                      <a:pPr indent="0" lvl="0" marL="0" rtl="0" algn="ctr">
                        <a:spcBef>
                          <a:spcPts val="0"/>
                        </a:spcBef>
                        <a:spcAft>
                          <a:spcPts val="0"/>
                        </a:spcAft>
                        <a:buNone/>
                      </a:pPr>
                      <a:r>
                        <a:rPr b="1" lang="en"/>
                        <a:t>Random Forest</a:t>
                      </a:r>
                      <a:endParaRPr b="1"/>
                    </a:p>
                  </a:txBody>
                  <a:tcPr marT="91425" marB="91425" marR="91425" marL="91425" anchor="ctr"/>
                </a:tc>
                <a:tc>
                  <a:txBody>
                    <a:bodyPr/>
                    <a:lstStyle/>
                    <a:p>
                      <a:pPr indent="0" lvl="0" marL="0" rtl="0" algn="ctr">
                        <a:spcBef>
                          <a:spcPts val="0"/>
                        </a:spcBef>
                        <a:spcAft>
                          <a:spcPts val="0"/>
                        </a:spcAft>
                        <a:buNone/>
                      </a:pPr>
                      <a:r>
                        <a:rPr lang="en"/>
                        <a:t>68.3%</a:t>
                      </a:r>
                      <a:endParaRPr/>
                    </a:p>
                  </a:txBody>
                  <a:tcPr marT="91425" marB="91425" marR="91425" marL="91425" anchor="ctr"/>
                </a:tc>
              </a:tr>
              <a:tr h="350400">
                <a:tc>
                  <a:txBody>
                    <a:bodyPr/>
                    <a:lstStyle/>
                    <a:p>
                      <a:pPr indent="0" lvl="0" marL="0" rtl="0" algn="ctr">
                        <a:spcBef>
                          <a:spcPts val="0"/>
                        </a:spcBef>
                        <a:spcAft>
                          <a:spcPts val="0"/>
                        </a:spcAft>
                        <a:buNone/>
                      </a:pPr>
                      <a:r>
                        <a:rPr b="1" lang="en"/>
                        <a:t>SVM</a:t>
                      </a:r>
                      <a:endParaRPr b="1"/>
                    </a:p>
                  </a:txBody>
                  <a:tcPr marT="91425" marB="91425" marR="91425" marL="91425" anchor="ctr">
                    <a:solidFill>
                      <a:srgbClr val="D9EAD3"/>
                    </a:solidFill>
                  </a:tcPr>
                </a:tc>
                <a:tc>
                  <a:txBody>
                    <a:bodyPr/>
                    <a:lstStyle/>
                    <a:p>
                      <a:pPr indent="0" lvl="0" marL="0" rtl="0" algn="ctr">
                        <a:spcBef>
                          <a:spcPts val="0"/>
                        </a:spcBef>
                        <a:spcAft>
                          <a:spcPts val="0"/>
                        </a:spcAft>
                        <a:buNone/>
                      </a:pPr>
                      <a:r>
                        <a:rPr lang="en"/>
                        <a:t>69.</a:t>
                      </a:r>
                      <a:r>
                        <a:rPr lang="en"/>
                        <a:t>8</a:t>
                      </a:r>
                      <a:r>
                        <a:rPr lang="en"/>
                        <a:t>%</a:t>
                      </a:r>
                      <a:endParaRPr/>
                    </a:p>
                  </a:txBody>
                  <a:tcPr marT="91425" marB="91425" marR="91425" marL="91425" anchor="ctr">
                    <a:solidFill>
                      <a:srgbClr val="D9EAD3"/>
                    </a:solidFill>
                  </a:tcPr>
                </a:tc>
              </a:tr>
              <a:tr h="350400">
                <a:tc>
                  <a:txBody>
                    <a:bodyPr/>
                    <a:lstStyle/>
                    <a:p>
                      <a:pPr indent="0" lvl="0" marL="0" rtl="0" algn="ctr">
                        <a:spcBef>
                          <a:spcPts val="0"/>
                        </a:spcBef>
                        <a:spcAft>
                          <a:spcPts val="0"/>
                        </a:spcAft>
                        <a:buNone/>
                      </a:pPr>
                      <a:r>
                        <a:rPr b="1" lang="en"/>
                        <a:t>BERT</a:t>
                      </a:r>
                      <a:endParaRPr b="1"/>
                    </a:p>
                  </a:txBody>
                  <a:tcPr marT="91425" marB="91425" marR="91425" marL="91425" anchor="ctr"/>
                </a:tc>
                <a:tc>
                  <a:txBody>
                    <a:bodyPr/>
                    <a:lstStyle/>
                    <a:p>
                      <a:pPr indent="0" lvl="0" marL="0" rtl="0" algn="ctr">
                        <a:spcBef>
                          <a:spcPts val="0"/>
                        </a:spcBef>
                        <a:spcAft>
                          <a:spcPts val="0"/>
                        </a:spcAft>
                        <a:buNone/>
                      </a:pPr>
                      <a:r>
                        <a:rPr lang="en"/>
                        <a:t>52.7%</a:t>
                      </a:r>
                      <a:endParaRPr/>
                    </a:p>
                  </a:txBody>
                  <a:tcPr marT="91425" marB="91425" marR="91425" marL="91425" anchor="ctr"/>
                </a:tc>
              </a:tr>
              <a:tr h="350400">
                <a:tc>
                  <a:txBody>
                    <a:bodyPr/>
                    <a:lstStyle/>
                    <a:p>
                      <a:pPr indent="0" lvl="0" marL="0" rtl="0" algn="ctr">
                        <a:spcBef>
                          <a:spcPts val="0"/>
                        </a:spcBef>
                        <a:spcAft>
                          <a:spcPts val="0"/>
                        </a:spcAft>
                        <a:buNone/>
                      </a:pPr>
                      <a:r>
                        <a:rPr b="1" lang="en"/>
                        <a:t>VADER</a:t>
                      </a:r>
                      <a:endParaRPr b="1"/>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pic>
        <p:nvPicPr>
          <p:cNvPr id="475" name="Google Shape;475;p48"/>
          <p:cNvPicPr preferRelativeResize="0"/>
          <p:nvPr/>
        </p:nvPicPr>
        <p:blipFill rotWithShape="1">
          <a:blip r:embed="rId3">
            <a:alphaModFix/>
          </a:blip>
          <a:srcRect b="0" l="21856" r="0" t="0"/>
          <a:stretch/>
        </p:blipFill>
        <p:spPr>
          <a:xfrm>
            <a:off x="1381450" y="2024477"/>
            <a:ext cx="1998975" cy="2042876"/>
          </a:xfrm>
          <a:prstGeom prst="rect">
            <a:avLst/>
          </a:prstGeom>
          <a:noFill/>
          <a:ln>
            <a:noFill/>
          </a:ln>
        </p:spPr>
      </p:pic>
      <p:sp>
        <p:nvSpPr>
          <p:cNvPr id="476" name="Google Shape;476;p48"/>
          <p:cNvSpPr txBox="1"/>
          <p:nvPr>
            <p:ph idx="1" type="body"/>
          </p:nvPr>
        </p:nvSpPr>
        <p:spPr>
          <a:xfrm>
            <a:off x="601350" y="72375"/>
            <a:ext cx="79413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u="sng">
                <a:solidFill>
                  <a:srgbClr val="202124"/>
                </a:solidFill>
              </a:rPr>
              <a:t>RQ2. Which model would perform better across different domains? (TripAdvisor vs Other Datasets) </a:t>
            </a:r>
            <a:endParaRPr b="1" sz="2000" u="sng">
              <a:solidFill>
                <a:srgbClr val="202124"/>
              </a:solidFill>
            </a:endParaRPr>
          </a:p>
        </p:txBody>
      </p:sp>
      <p:sp>
        <p:nvSpPr>
          <p:cNvPr id="477" name="Google Shape;477;p48"/>
          <p:cNvSpPr txBox="1"/>
          <p:nvPr/>
        </p:nvSpPr>
        <p:spPr>
          <a:xfrm>
            <a:off x="601350" y="816675"/>
            <a:ext cx="79413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2200">
                <a:solidFill>
                  <a:srgbClr val="202124"/>
                </a:solidFill>
                <a:latin typeface="Lato"/>
                <a:ea typeface="Lato"/>
                <a:cs typeface="Lato"/>
                <a:sym typeface="Lato"/>
              </a:rPr>
              <a:t>Other Datasets (Sentiment) : </a:t>
            </a:r>
            <a:r>
              <a:rPr lang="en" sz="2200">
                <a:solidFill>
                  <a:srgbClr val="202124"/>
                </a:solidFill>
                <a:latin typeface="Lato"/>
                <a:ea typeface="Lato"/>
                <a:cs typeface="Lato"/>
                <a:sym typeface="Lato"/>
              </a:rPr>
              <a:t>Support Vector Machine (SVM)</a:t>
            </a:r>
            <a:endParaRPr b="1" sz="2200">
              <a:solidFill>
                <a:srgbClr val="202124"/>
              </a:solidFill>
              <a:latin typeface="Lato"/>
              <a:ea typeface="Lato"/>
              <a:cs typeface="Lato"/>
              <a:sym typeface="Lato"/>
            </a:endParaRPr>
          </a:p>
        </p:txBody>
      </p:sp>
      <p:sp>
        <p:nvSpPr>
          <p:cNvPr id="478" name="Google Shape;478;p4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2" name="Shape 482"/>
        <p:cNvGrpSpPr/>
        <p:nvPr/>
      </p:nvGrpSpPr>
      <p:grpSpPr>
        <a:xfrm>
          <a:off x="0" y="0"/>
          <a:ext cx="0" cy="0"/>
          <a:chOff x="0" y="0"/>
          <a:chExt cx="0" cy="0"/>
        </a:xfrm>
      </p:grpSpPr>
      <p:graphicFrame>
        <p:nvGraphicFramePr>
          <p:cNvPr id="483" name="Google Shape;483;p49"/>
          <p:cNvGraphicFramePr/>
          <p:nvPr/>
        </p:nvGraphicFramePr>
        <p:xfrm>
          <a:off x="4265100" y="1589625"/>
          <a:ext cx="3000000" cy="3000000"/>
        </p:xfrm>
        <a:graphic>
          <a:graphicData uri="http://schemas.openxmlformats.org/drawingml/2006/table">
            <a:tbl>
              <a:tblPr>
                <a:noFill/>
                <a:tableStyleId>{3B7603C5-DB56-477F-8E09-3AC85E93892F}</a:tableStyleId>
              </a:tblPr>
              <a:tblGrid>
                <a:gridCol w="1651375"/>
                <a:gridCol w="2083925"/>
              </a:tblGrid>
              <a:tr h="353150">
                <a:tc>
                  <a:txBody>
                    <a:bodyPr/>
                    <a:lstStyle/>
                    <a:p>
                      <a:pPr indent="0" lvl="0" marL="0" rtl="0" algn="ctr">
                        <a:spcBef>
                          <a:spcPts val="0"/>
                        </a:spcBef>
                        <a:spcAft>
                          <a:spcPts val="0"/>
                        </a:spcAft>
                        <a:buNone/>
                      </a:pPr>
                      <a:r>
                        <a:rPr b="1" lang="en" u="sng"/>
                        <a:t>Models</a:t>
                      </a:r>
                      <a:endParaRPr b="1" u="sng"/>
                    </a:p>
                  </a:txBody>
                  <a:tcPr marT="91425" marB="91425" marR="91425" marL="91425" anchor="ctr"/>
                </a:tc>
                <a:tc>
                  <a:txBody>
                    <a:bodyPr/>
                    <a:lstStyle/>
                    <a:p>
                      <a:pPr indent="0" lvl="0" marL="0" rtl="0" algn="ctr">
                        <a:spcBef>
                          <a:spcPts val="0"/>
                        </a:spcBef>
                        <a:spcAft>
                          <a:spcPts val="0"/>
                        </a:spcAft>
                        <a:buNone/>
                      </a:pPr>
                      <a:r>
                        <a:rPr b="1" lang="en"/>
                        <a:t>Average </a:t>
                      </a:r>
                      <a:endParaRPr b="1"/>
                    </a:p>
                    <a:p>
                      <a:pPr indent="0" lvl="0" marL="0" rtl="0" algn="ctr">
                        <a:spcBef>
                          <a:spcPts val="0"/>
                        </a:spcBef>
                        <a:spcAft>
                          <a:spcPts val="0"/>
                        </a:spcAft>
                        <a:buNone/>
                      </a:pPr>
                      <a:r>
                        <a:rPr b="1" lang="en"/>
                        <a:t>Accuracy (Rating)</a:t>
                      </a:r>
                      <a:endParaRPr b="1"/>
                    </a:p>
                  </a:txBody>
                  <a:tcPr marT="91425" marB="91425" marR="91425" marL="91425" anchor="ctr"/>
                </a:tc>
              </a:tr>
              <a:tr h="396200">
                <a:tc>
                  <a:txBody>
                    <a:bodyPr/>
                    <a:lstStyle/>
                    <a:p>
                      <a:pPr indent="0" lvl="0" marL="0" rtl="0" algn="ctr">
                        <a:spcBef>
                          <a:spcPts val="0"/>
                        </a:spcBef>
                        <a:spcAft>
                          <a:spcPts val="0"/>
                        </a:spcAft>
                        <a:buNone/>
                      </a:pPr>
                      <a:r>
                        <a:rPr b="1" lang="en"/>
                        <a:t>Naive Bayes</a:t>
                      </a:r>
                      <a:endParaRPr b="1"/>
                    </a:p>
                  </a:txBody>
                  <a:tcPr marT="91425" marB="91425" marR="91425" marL="91425" anchor="ctr"/>
                </a:tc>
                <a:tc>
                  <a:txBody>
                    <a:bodyPr/>
                    <a:lstStyle/>
                    <a:p>
                      <a:pPr indent="0" lvl="0" marL="0" rtl="0" algn="ctr">
                        <a:spcBef>
                          <a:spcPts val="0"/>
                        </a:spcBef>
                        <a:spcAft>
                          <a:spcPts val="0"/>
                        </a:spcAft>
                        <a:buNone/>
                      </a:pPr>
                      <a:r>
                        <a:rPr lang="en"/>
                        <a:t>49.0%</a:t>
                      </a:r>
                      <a:endParaRPr/>
                    </a:p>
                  </a:txBody>
                  <a:tcPr marT="91425" marB="91425" marR="91425" marL="91425" anchor="ctr"/>
                </a:tc>
              </a:tr>
              <a:tr h="396200">
                <a:tc>
                  <a:txBody>
                    <a:bodyPr/>
                    <a:lstStyle/>
                    <a:p>
                      <a:pPr indent="0" lvl="0" marL="0" rtl="0" algn="ctr">
                        <a:spcBef>
                          <a:spcPts val="0"/>
                        </a:spcBef>
                        <a:spcAft>
                          <a:spcPts val="0"/>
                        </a:spcAft>
                        <a:buNone/>
                      </a:pPr>
                      <a:r>
                        <a:rPr b="1" lang="en"/>
                        <a:t>Decision Tree</a:t>
                      </a:r>
                      <a:endParaRPr b="1"/>
                    </a:p>
                  </a:txBody>
                  <a:tcPr marT="91425" marB="91425" marR="91425" marL="91425" anchor="ctr"/>
                </a:tc>
                <a:tc>
                  <a:txBody>
                    <a:bodyPr/>
                    <a:lstStyle/>
                    <a:p>
                      <a:pPr indent="0" lvl="0" marL="0" rtl="0" algn="ctr">
                        <a:spcBef>
                          <a:spcPts val="0"/>
                        </a:spcBef>
                        <a:spcAft>
                          <a:spcPts val="0"/>
                        </a:spcAft>
                        <a:buNone/>
                      </a:pPr>
                      <a:r>
                        <a:rPr lang="en"/>
                        <a:t>46.8%</a:t>
                      </a:r>
                      <a:endParaRPr/>
                    </a:p>
                  </a:txBody>
                  <a:tcPr marT="91425" marB="91425" marR="91425" marL="91425" anchor="ctr"/>
                </a:tc>
              </a:tr>
              <a:tr h="396200">
                <a:tc>
                  <a:txBody>
                    <a:bodyPr/>
                    <a:lstStyle/>
                    <a:p>
                      <a:pPr indent="0" lvl="0" marL="0" rtl="0" algn="ctr">
                        <a:spcBef>
                          <a:spcPts val="0"/>
                        </a:spcBef>
                        <a:spcAft>
                          <a:spcPts val="0"/>
                        </a:spcAft>
                        <a:buNone/>
                      </a:pPr>
                      <a:r>
                        <a:rPr b="1" lang="en"/>
                        <a:t>Random Forest</a:t>
                      </a:r>
                      <a:endParaRPr b="1"/>
                    </a:p>
                  </a:txBody>
                  <a:tcPr marT="91425" marB="91425" marR="91425" marL="91425" anchor="ctr">
                    <a:solidFill>
                      <a:srgbClr val="D9EAD3"/>
                    </a:solidFill>
                  </a:tcPr>
                </a:tc>
                <a:tc>
                  <a:txBody>
                    <a:bodyPr/>
                    <a:lstStyle/>
                    <a:p>
                      <a:pPr indent="0" lvl="0" marL="0" rtl="0" algn="ctr">
                        <a:spcBef>
                          <a:spcPts val="0"/>
                        </a:spcBef>
                        <a:spcAft>
                          <a:spcPts val="0"/>
                        </a:spcAft>
                        <a:buNone/>
                      </a:pPr>
                      <a:r>
                        <a:rPr lang="en"/>
                        <a:t>50.0%</a:t>
                      </a:r>
                      <a:endParaRPr/>
                    </a:p>
                  </a:txBody>
                  <a:tcPr marT="91425" marB="91425" marR="91425" marL="91425" anchor="ctr">
                    <a:solidFill>
                      <a:srgbClr val="D9EAD3"/>
                    </a:solidFill>
                  </a:tcPr>
                </a:tc>
              </a:tr>
              <a:tr h="396200">
                <a:tc>
                  <a:txBody>
                    <a:bodyPr/>
                    <a:lstStyle/>
                    <a:p>
                      <a:pPr indent="0" lvl="0" marL="0" rtl="0" algn="ctr">
                        <a:spcBef>
                          <a:spcPts val="0"/>
                        </a:spcBef>
                        <a:spcAft>
                          <a:spcPts val="0"/>
                        </a:spcAft>
                        <a:buNone/>
                      </a:pPr>
                      <a:r>
                        <a:rPr b="1" lang="en"/>
                        <a:t>SVM</a:t>
                      </a:r>
                      <a:endParaRPr b="1"/>
                    </a:p>
                  </a:txBody>
                  <a:tcPr marT="91425" marB="91425" marR="91425" marL="91425" anchor="ctr"/>
                </a:tc>
                <a:tc>
                  <a:txBody>
                    <a:bodyPr/>
                    <a:lstStyle/>
                    <a:p>
                      <a:pPr indent="0" lvl="0" marL="0" rtl="0" algn="ctr">
                        <a:spcBef>
                          <a:spcPts val="0"/>
                        </a:spcBef>
                        <a:spcAft>
                          <a:spcPts val="0"/>
                        </a:spcAft>
                        <a:buNone/>
                      </a:pPr>
                      <a:r>
                        <a:rPr lang="en"/>
                        <a:t>46.3%</a:t>
                      </a:r>
                      <a:endParaRPr/>
                    </a:p>
                  </a:txBody>
                  <a:tcPr marT="91425" marB="91425" marR="91425" marL="91425" anchor="ctr"/>
                </a:tc>
              </a:tr>
              <a:tr h="396200">
                <a:tc>
                  <a:txBody>
                    <a:bodyPr/>
                    <a:lstStyle/>
                    <a:p>
                      <a:pPr indent="0" lvl="0" marL="0" rtl="0" algn="ctr">
                        <a:spcBef>
                          <a:spcPts val="0"/>
                        </a:spcBef>
                        <a:spcAft>
                          <a:spcPts val="0"/>
                        </a:spcAft>
                        <a:buNone/>
                      </a:pPr>
                      <a:r>
                        <a:rPr b="1" lang="en"/>
                        <a:t>BERT</a:t>
                      </a:r>
                      <a:endParaRPr b="1"/>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t>VADER</a:t>
                      </a:r>
                      <a:endParaRPr b="1"/>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484" name="Google Shape;484;p49"/>
          <p:cNvSpPr txBox="1"/>
          <p:nvPr>
            <p:ph idx="1" type="body"/>
          </p:nvPr>
        </p:nvSpPr>
        <p:spPr>
          <a:xfrm>
            <a:off x="601350" y="72375"/>
            <a:ext cx="79413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u="sng">
                <a:solidFill>
                  <a:srgbClr val="202124"/>
                </a:solidFill>
              </a:rPr>
              <a:t>RQ2. Which model would perform better across different domains? (TripAdvisor vs Other Datasets) </a:t>
            </a:r>
            <a:endParaRPr b="1" sz="2000" u="sng">
              <a:solidFill>
                <a:srgbClr val="202124"/>
              </a:solidFill>
            </a:endParaRPr>
          </a:p>
        </p:txBody>
      </p:sp>
      <p:sp>
        <p:nvSpPr>
          <p:cNvPr id="485" name="Google Shape;485;p49"/>
          <p:cNvSpPr txBox="1"/>
          <p:nvPr/>
        </p:nvSpPr>
        <p:spPr>
          <a:xfrm>
            <a:off x="601350" y="816675"/>
            <a:ext cx="79413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2200">
                <a:solidFill>
                  <a:srgbClr val="202124"/>
                </a:solidFill>
                <a:latin typeface="Lato"/>
                <a:ea typeface="Lato"/>
                <a:cs typeface="Lato"/>
                <a:sym typeface="Lato"/>
              </a:rPr>
              <a:t>Other Datasets (Rating) : </a:t>
            </a:r>
            <a:r>
              <a:rPr lang="en" sz="2200">
                <a:solidFill>
                  <a:srgbClr val="202124"/>
                </a:solidFill>
                <a:latin typeface="Lato"/>
                <a:ea typeface="Lato"/>
                <a:cs typeface="Lato"/>
                <a:sym typeface="Lato"/>
              </a:rPr>
              <a:t>Random Forest</a:t>
            </a:r>
            <a:endParaRPr b="1" sz="2200">
              <a:solidFill>
                <a:srgbClr val="202124"/>
              </a:solidFill>
              <a:latin typeface="Lato"/>
              <a:ea typeface="Lato"/>
              <a:cs typeface="Lato"/>
              <a:sym typeface="Lato"/>
            </a:endParaRPr>
          </a:p>
        </p:txBody>
      </p:sp>
      <p:pic>
        <p:nvPicPr>
          <p:cNvPr id="486" name="Google Shape;486;p49"/>
          <p:cNvPicPr preferRelativeResize="0"/>
          <p:nvPr/>
        </p:nvPicPr>
        <p:blipFill rotWithShape="1">
          <a:blip r:embed="rId3">
            <a:alphaModFix/>
          </a:blip>
          <a:srcRect b="9861" l="0" r="0" t="0"/>
          <a:stretch/>
        </p:blipFill>
        <p:spPr>
          <a:xfrm>
            <a:off x="601350" y="1904726"/>
            <a:ext cx="2995130" cy="2064250"/>
          </a:xfrm>
          <a:prstGeom prst="rect">
            <a:avLst/>
          </a:prstGeom>
          <a:noFill/>
          <a:ln>
            <a:noFill/>
          </a:ln>
        </p:spPr>
      </p:pic>
      <p:sp>
        <p:nvSpPr>
          <p:cNvPr id="487" name="Google Shape;487;p4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1" name="Shape 491"/>
        <p:cNvGrpSpPr/>
        <p:nvPr/>
      </p:nvGrpSpPr>
      <p:grpSpPr>
        <a:xfrm>
          <a:off x="0" y="0"/>
          <a:ext cx="0" cy="0"/>
          <a:chOff x="0" y="0"/>
          <a:chExt cx="0" cy="0"/>
        </a:xfrm>
      </p:grpSpPr>
      <p:sp>
        <p:nvSpPr>
          <p:cNvPr id="492" name="Google Shape;492;p50"/>
          <p:cNvSpPr txBox="1"/>
          <p:nvPr>
            <p:ph type="title"/>
          </p:nvPr>
        </p:nvSpPr>
        <p:spPr>
          <a:xfrm>
            <a:off x="311700" y="1504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References</a:t>
            </a:r>
            <a:endParaRPr/>
          </a:p>
        </p:txBody>
      </p:sp>
      <p:sp>
        <p:nvSpPr>
          <p:cNvPr id="493" name="Google Shape;493;p50"/>
          <p:cNvSpPr txBox="1"/>
          <p:nvPr>
            <p:ph idx="1" type="body"/>
          </p:nvPr>
        </p:nvSpPr>
        <p:spPr>
          <a:xfrm>
            <a:off x="311700" y="686100"/>
            <a:ext cx="8520600" cy="43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000000"/>
                </a:solidFill>
              </a:rPr>
              <a:t>What is Sentiment Analysis? </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a:solidFill>
                  <a:srgbClr val="000000"/>
                </a:solidFill>
              </a:rPr>
              <a:t>TripAdvisor Review: </a:t>
            </a:r>
            <a:r>
              <a:rPr lang="en" sz="900" u="sng">
                <a:solidFill>
                  <a:srgbClr val="000000"/>
                </a:solidFill>
                <a:hlinkClick r:id="rId3">
                  <a:extLst>
                    <a:ext uri="{A12FA001-AC4F-418D-AE19-62706E023703}">
                      <ahyp:hlinkClr val="tx"/>
                    </a:ext>
                  </a:extLst>
                </a:hlinkClick>
              </a:rPr>
              <a:t>https://www.tripadvisor.com/Hotels-g664891-Macau-Hotels.html</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a:solidFill>
                  <a:srgbClr val="000000"/>
                </a:solidFill>
              </a:rPr>
              <a:t>Emotion Image: </a:t>
            </a:r>
            <a:r>
              <a:rPr lang="en" sz="900" u="sng">
                <a:solidFill>
                  <a:srgbClr val="000000"/>
                </a:solidFill>
                <a:hlinkClick r:id="rId4">
                  <a:extLst>
                    <a:ext uri="{A12FA001-AC4F-418D-AE19-62706E023703}">
                      <ahyp:hlinkClr val="tx"/>
                    </a:ext>
                  </a:extLst>
                </a:hlinkClick>
              </a:rPr>
              <a:t>https://toppandigital.com/us/blog-usa/machine-translation-multilingual-sentiment-analysis-projects/</a:t>
            </a:r>
            <a:endParaRPr sz="900">
              <a:solidFill>
                <a:srgbClr val="000000"/>
              </a:solidFill>
            </a:endParaRPr>
          </a:p>
          <a:p>
            <a:pPr indent="0" lvl="0" marL="0" rtl="0" algn="l">
              <a:lnSpc>
                <a:spcPct val="115000"/>
              </a:lnSpc>
              <a:spcBef>
                <a:spcPts val="0"/>
              </a:spcBef>
              <a:spcAft>
                <a:spcPts val="0"/>
              </a:spcAft>
              <a:buNone/>
            </a:pPr>
            <a:r>
              <a:t/>
            </a:r>
            <a:endParaRPr sz="900">
              <a:solidFill>
                <a:srgbClr val="000000"/>
              </a:solidFill>
            </a:endParaRPr>
          </a:p>
          <a:p>
            <a:pPr indent="0" lvl="0" marL="0" rtl="0" algn="l">
              <a:lnSpc>
                <a:spcPct val="115000"/>
              </a:lnSpc>
              <a:spcBef>
                <a:spcPts val="0"/>
              </a:spcBef>
              <a:spcAft>
                <a:spcPts val="0"/>
              </a:spcAft>
              <a:buNone/>
            </a:pPr>
            <a:r>
              <a:rPr lang="en" sz="900">
                <a:solidFill>
                  <a:srgbClr val="000000"/>
                </a:solidFill>
              </a:rPr>
              <a:t>Types of Sentiment Analysis</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a:solidFill>
                  <a:srgbClr val="000000"/>
                </a:solidFill>
              </a:rPr>
              <a:t>Dictionary Image: </a:t>
            </a:r>
            <a:r>
              <a:rPr lang="en" sz="900" u="sng">
                <a:solidFill>
                  <a:srgbClr val="000000"/>
                </a:solidFill>
                <a:hlinkClick r:id="rId5">
                  <a:extLst>
                    <a:ext uri="{A12FA001-AC4F-418D-AE19-62706E023703}">
                      <ahyp:hlinkClr val="tx"/>
                    </a:ext>
                  </a:extLst>
                </a:hlinkClick>
              </a:rPr>
              <a:t>https://www.britannica.com/summary/dictionary</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a:solidFill>
                  <a:srgbClr val="000000"/>
                </a:solidFill>
              </a:rPr>
              <a:t>Machine Learning Image: </a:t>
            </a:r>
            <a:r>
              <a:rPr lang="en" sz="900" u="sng">
                <a:solidFill>
                  <a:srgbClr val="000000"/>
                </a:solidFill>
                <a:hlinkClick r:id="rId6">
                  <a:extLst>
                    <a:ext uri="{A12FA001-AC4F-418D-AE19-62706E023703}">
                      <ahyp:hlinkClr val="tx"/>
                    </a:ext>
                  </a:extLst>
                </a:hlinkClick>
              </a:rPr>
              <a:t>https://www.atriainnovation.com/en/machine-learning-in-industry/</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a:solidFill>
                  <a:srgbClr val="000000"/>
                </a:solidFill>
              </a:rPr>
              <a:t>Traditional Machine Learning &amp; Deep Learning Image: </a:t>
            </a:r>
            <a:r>
              <a:rPr lang="en" sz="900" u="sng">
                <a:solidFill>
                  <a:srgbClr val="000000"/>
                </a:solidFill>
                <a:hlinkClick r:id="rId7">
                  <a:extLst>
                    <a:ext uri="{A12FA001-AC4F-418D-AE19-62706E023703}">
                      <ahyp:hlinkClr val="tx"/>
                    </a:ext>
                  </a:extLst>
                </a:hlinkClick>
              </a:rPr>
              <a:t>https://www.guru99.com/machine-learning-vs-deep-learning.html</a:t>
            </a:r>
            <a:endParaRPr sz="900">
              <a:solidFill>
                <a:srgbClr val="000000"/>
              </a:solidFill>
            </a:endParaRPr>
          </a:p>
          <a:p>
            <a:pPr indent="0" lvl="0" marL="0" rtl="0" algn="l">
              <a:lnSpc>
                <a:spcPct val="115000"/>
              </a:lnSpc>
              <a:spcBef>
                <a:spcPts val="0"/>
              </a:spcBef>
              <a:spcAft>
                <a:spcPts val="0"/>
              </a:spcAft>
              <a:buNone/>
            </a:pPr>
            <a:r>
              <a:t/>
            </a:r>
            <a:endParaRPr sz="900">
              <a:solidFill>
                <a:srgbClr val="000000"/>
              </a:solidFill>
            </a:endParaRPr>
          </a:p>
          <a:p>
            <a:pPr indent="0" lvl="0" marL="0" rtl="0" algn="l">
              <a:lnSpc>
                <a:spcPct val="115000"/>
              </a:lnSpc>
              <a:spcBef>
                <a:spcPts val="0"/>
              </a:spcBef>
              <a:spcAft>
                <a:spcPts val="0"/>
              </a:spcAft>
              <a:buNone/>
            </a:pPr>
            <a:r>
              <a:rPr lang="en" sz="900">
                <a:solidFill>
                  <a:srgbClr val="FF0000"/>
                </a:solidFill>
              </a:rPr>
              <a:t>Models Utilised</a:t>
            </a:r>
            <a:endParaRPr sz="900">
              <a:solidFill>
                <a:srgbClr val="FF0000"/>
              </a:solidFill>
            </a:endParaRPr>
          </a:p>
          <a:p>
            <a:pPr indent="-285750" lvl="0" marL="457200" rtl="0" algn="l">
              <a:spcBef>
                <a:spcPts val="0"/>
              </a:spcBef>
              <a:spcAft>
                <a:spcPts val="0"/>
              </a:spcAft>
              <a:buClr>
                <a:srgbClr val="FF0000"/>
              </a:buClr>
              <a:buSzPts val="900"/>
              <a:buChar char="-"/>
            </a:pPr>
            <a:r>
              <a:rPr lang="en" sz="900">
                <a:solidFill>
                  <a:srgbClr val="FF0000"/>
                </a:solidFill>
              </a:rPr>
              <a:t>Bert Image: </a:t>
            </a:r>
            <a:r>
              <a:rPr lang="en" sz="900" u="sng">
                <a:solidFill>
                  <a:srgbClr val="FF0000"/>
                </a:solidFill>
                <a:hlinkClick r:id="rId8">
                  <a:extLst>
                    <a:ext uri="{A12FA001-AC4F-418D-AE19-62706E023703}">
                      <ahyp:hlinkClr val="tx"/>
                    </a:ext>
                  </a:extLst>
                </a:hlinkClick>
              </a:rPr>
              <a:t>https://open.spotify.com/artist/1T8DNeUI0R8aw3GNwvqeax</a:t>
            </a:r>
            <a:endParaRPr sz="900">
              <a:solidFill>
                <a:srgbClr val="FF0000"/>
              </a:solidFill>
            </a:endParaRPr>
          </a:p>
          <a:p>
            <a:pPr indent="-285750" lvl="0" marL="457200" rtl="0" algn="l">
              <a:spcBef>
                <a:spcPts val="0"/>
              </a:spcBef>
              <a:spcAft>
                <a:spcPts val="0"/>
              </a:spcAft>
              <a:buClr>
                <a:srgbClr val="FF0000"/>
              </a:buClr>
              <a:buSzPts val="900"/>
              <a:buChar char="-"/>
            </a:pPr>
            <a:r>
              <a:rPr lang="en" sz="900">
                <a:solidFill>
                  <a:srgbClr val="FF0000"/>
                </a:solidFill>
              </a:rPr>
              <a:t>Darth Vader Image: </a:t>
            </a:r>
            <a:r>
              <a:rPr lang="en" sz="900" u="sng">
                <a:solidFill>
                  <a:srgbClr val="FF0000"/>
                </a:solidFill>
                <a:hlinkClick r:id="rId9">
                  <a:extLst>
                    <a:ext uri="{A12FA001-AC4F-418D-AE19-62706E023703}">
                      <ahyp:hlinkClr val="tx"/>
                    </a:ext>
                  </a:extLst>
                </a:hlinkClick>
              </a:rPr>
              <a:t>https://www.starwars.com/databank/darth-vader</a:t>
            </a:r>
            <a:endParaRPr sz="900">
              <a:solidFill>
                <a:srgbClr val="FF0000"/>
              </a:solidFill>
            </a:endParaRPr>
          </a:p>
          <a:p>
            <a:pPr indent="-285750" lvl="0" marL="457200" rtl="0" algn="l">
              <a:spcBef>
                <a:spcPts val="0"/>
              </a:spcBef>
              <a:spcAft>
                <a:spcPts val="0"/>
              </a:spcAft>
              <a:buClr>
                <a:srgbClr val="FF0000"/>
              </a:buClr>
              <a:buSzPts val="900"/>
              <a:buChar char="-"/>
            </a:pPr>
            <a:r>
              <a:rPr lang="en" sz="900">
                <a:solidFill>
                  <a:srgbClr val="FF0000"/>
                </a:solidFill>
              </a:rPr>
              <a:t>Forest Image: </a:t>
            </a:r>
            <a:r>
              <a:rPr lang="en" sz="900" u="sng">
                <a:solidFill>
                  <a:srgbClr val="FF0000"/>
                </a:solidFill>
                <a:hlinkClick r:id="rId10">
                  <a:extLst>
                    <a:ext uri="{A12FA001-AC4F-418D-AE19-62706E023703}">
                      <ahyp:hlinkClr val="tx"/>
                    </a:ext>
                  </a:extLst>
                </a:hlinkClick>
              </a:rPr>
              <a:t>https://www.treehugger.com/woods-vs-forest-5182505</a:t>
            </a:r>
            <a:endParaRPr sz="900">
              <a:solidFill>
                <a:srgbClr val="FF0000"/>
              </a:solidFill>
            </a:endParaRPr>
          </a:p>
          <a:p>
            <a:pPr indent="-285750" lvl="0" marL="457200" rtl="0" algn="l">
              <a:spcBef>
                <a:spcPts val="0"/>
              </a:spcBef>
              <a:spcAft>
                <a:spcPts val="0"/>
              </a:spcAft>
              <a:buClr>
                <a:srgbClr val="FF0000"/>
              </a:buClr>
              <a:buSzPts val="900"/>
              <a:buChar char="-"/>
            </a:pPr>
            <a:r>
              <a:rPr lang="en" sz="900">
                <a:solidFill>
                  <a:srgbClr val="FF0000"/>
                </a:solidFill>
              </a:rPr>
              <a:t>Machine Image: </a:t>
            </a:r>
            <a:r>
              <a:rPr lang="en" sz="900" u="sng">
                <a:solidFill>
                  <a:srgbClr val="FF0000"/>
                </a:solidFill>
                <a:hlinkClick r:id="rId11">
                  <a:extLst>
                    <a:ext uri="{A12FA001-AC4F-418D-AE19-62706E023703}">
                      <ahyp:hlinkClr val="tx"/>
                    </a:ext>
                  </a:extLst>
                </a:hlinkClick>
              </a:rPr>
              <a:t>https://depositphotos.com/60499021/stock-illustration-crazy-machine-showing-input-and.html</a:t>
            </a:r>
            <a:endParaRPr sz="900">
              <a:solidFill>
                <a:srgbClr val="FF0000"/>
              </a:solidFill>
            </a:endParaRPr>
          </a:p>
          <a:p>
            <a:pPr indent="-285750" lvl="0" marL="457200" rtl="0" algn="l">
              <a:spcBef>
                <a:spcPts val="0"/>
              </a:spcBef>
              <a:spcAft>
                <a:spcPts val="0"/>
              </a:spcAft>
              <a:buClr>
                <a:srgbClr val="FF0000"/>
              </a:buClr>
              <a:buSzPts val="900"/>
              <a:buChar char="-"/>
            </a:pPr>
            <a:r>
              <a:rPr lang="en" sz="900">
                <a:solidFill>
                  <a:srgbClr val="FF0000"/>
                </a:solidFill>
              </a:rPr>
              <a:t>Naive Bayes Image: </a:t>
            </a:r>
            <a:r>
              <a:rPr lang="en" sz="900" u="sng">
                <a:solidFill>
                  <a:srgbClr val="FF0000"/>
                </a:solidFill>
                <a:hlinkClick r:id="rId12">
                  <a:extLst>
                    <a:ext uri="{A12FA001-AC4F-418D-AE19-62706E023703}">
                      <ahyp:hlinkClr val="tx"/>
                    </a:ext>
                  </a:extLst>
                </a:hlinkClick>
              </a:rPr>
              <a:t>https://hackr.io/blog/top-steps-to-learn-naive-bayes-algorithm</a:t>
            </a:r>
            <a:endParaRPr sz="900">
              <a:solidFill>
                <a:srgbClr val="FF0000"/>
              </a:solidFill>
            </a:endParaRPr>
          </a:p>
          <a:p>
            <a:pPr indent="0" lvl="0" marL="0" rtl="0" algn="l">
              <a:spcBef>
                <a:spcPts val="0"/>
              </a:spcBef>
              <a:spcAft>
                <a:spcPts val="0"/>
              </a:spcAft>
              <a:buNone/>
            </a:pPr>
            <a:r>
              <a:t/>
            </a:r>
            <a:endParaRPr sz="900">
              <a:solidFill>
                <a:srgbClr val="000000"/>
              </a:solidFill>
            </a:endParaRPr>
          </a:p>
          <a:p>
            <a:pPr indent="0" lvl="0" marL="0" rtl="0" algn="l">
              <a:spcBef>
                <a:spcPts val="0"/>
              </a:spcBef>
              <a:spcAft>
                <a:spcPts val="0"/>
              </a:spcAft>
              <a:buNone/>
            </a:pPr>
            <a:r>
              <a:rPr lang="en" sz="900">
                <a:solidFill>
                  <a:srgbClr val="FF0000"/>
                </a:solidFill>
              </a:rPr>
              <a:t>Traditional Machine Learning Models</a:t>
            </a:r>
            <a:endParaRPr sz="900">
              <a:solidFill>
                <a:srgbClr val="FF0000"/>
              </a:solidFill>
            </a:endParaRPr>
          </a:p>
          <a:p>
            <a:pPr indent="-285750" lvl="0" marL="457200" rtl="0" algn="l">
              <a:lnSpc>
                <a:spcPct val="115000"/>
              </a:lnSpc>
              <a:spcBef>
                <a:spcPts val="0"/>
              </a:spcBef>
              <a:spcAft>
                <a:spcPts val="0"/>
              </a:spcAft>
              <a:buClr>
                <a:srgbClr val="FF0000"/>
              </a:buClr>
              <a:buSzPts val="900"/>
              <a:buChar char="-"/>
            </a:pPr>
            <a:r>
              <a:rPr lang="en" sz="900">
                <a:solidFill>
                  <a:srgbClr val="FF0000"/>
                </a:solidFill>
              </a:rPr>
              <a:t>Random Forest Image: </a:t>
            </a:r>
            <a:r>
              <a:rPr lang="en" sz="900" u="sng">
                <a:solidFill>
                  <a:srgbClr val="FF0000"/>
                </a:solidFill>
                <a:hlinkClick r:id="rId13">
                  <a:extLst>
                    <a:ext uri="{A12FA001-AC4F-418D-AE19-62706E023703}">
                      <ahyp:hlinkClr val="tx"/>
                    </a:ext>
                  </a:extLst>
                </a:hlinkClick>
              </a:rPr>
              <a:t>https://www.tibco.com/reference-center/what-is-a-random-forest</a:t>
            </a:r>
            <a:endParaRPr sz="900">
              <a:solidFill>
                <a:srgbClr val="FF0000"/>
              </a:solidFill>
            </a:endParaRPr>
          </a:p>
          <a:p>
            <a:pPr indent="-285750" lvl="0" marL="457200" rtl="0" algn="l">
              <a:lnSpc>
                <a:spcPct val="115000"/>
              </a:lnSpc>
              <a:spcBef>
                <a:spcPts val="0"/>
              </a:spcBef>
              <a:spcAft>
                <a:spcPts val="0"/>
              </a:spcAft>
              <a:buClr>
                <a:srgbClr val="FF0000"/>
              </a:buClr>
              <a:buSzPts val="900"/>
              <a:buChar char="-"/>
            </a:pPr>
            <a:r>
              <a:rPr lang="en" sz="900">
                <a:solidFill>
                  <a:srgbClr val="FF0000"/>
                </a:solidFill>
              </a:rPr>
              <a:t>SVM Image: </a:t>
            </a:r>
            <a:r>
              <a:rPr lang="en" sz="900" u="sng">
                <a:solidFill>
                  <a:srgbClr val="FF0000"/>
                </a:solidFill>
                <a:hlinkClick r:id="rId14">
                  <a:extLst>
                    <a:ext uri="{A12FA001-AC4F-418D-AE19-62706E023703}">
                      <ahyp:hlinkClr val="tx"/>
                    </a:ext>
                  </a:extLst>
                </a:hlinkClick>
              </a:rPr>
              <a:t>https://towardsdatascience.com/svm-feature-selection-and-kernels-840781cc1a6c</a:t>
            </a:r>
            <a:endParaRPr sz="900">
              <a:solidFill>
                <a:srgbClr val="FF0000"/>
              </a:solidFill>
            </a:endParaRPr>
          </a:p>
          <a:p>
            <a:pPr indent="-285750" lvl="0" marL="457200" rtl="0" algn="l">
              <a:lnSpc>
                <a:spcPct val="115000"/>
              </a:lnSpc>
              <a:spcBef>
                <a:spcPts val="0"/>
              </a:spcBef>
              <a:spcAft>
                <a:spcPts val="0"/>
              </a:spcAft>
              <a:buClr>
                <a:srgbClr val="FF0000"/>
              </a:buClr>
              <a:buSzPts val="900"/>
              <a:buChar char="-"/>
            </a:pPr>
            <a:r>
              <a:rPr lang="en" sz="900">
                <a:solidFill>
                  <a:srgbClr val="FF0000"/>
                </a:solidFill>
              </a:rPr>
              <a:t>Naive Bayes Image: </a:t>
            </a:r>
            <a:r>
              <a:rPr lang="en" sz="900" u="sng">
                <a:solidFill>
                  <a:srgbClr val="FF0000"/>
                </a:solidFill>
                <a:hlinkClick r:id="rId15">
                  <a:extLst>
                    <a:ext uri="{A12FA001-AC4F-418D-AE19-62706E023703}">
                      <ahyp:hlinkClr val="tx"/>
                    </a:ext>
                  </a:extLst>
                </a:hlinkClick>
              </a:rPr>
              <a:t>https://www.analyticsvidhya.com/blog/2022/03/building-naive-bayes-classifier-from-scratch-to-perform-sentiment-analysis/</a:t>
            </a:r>
            <a:endParaRPr sz="900">
              <a:solidFill>
                <a:srgbClr val="FF0000"/>
              </a:solidFill>
            </a:endParaRPr>
          </a:p>
          <a:p>
            <a:pPr indent="0" lvl="0" marL="0" rtl="0" algn="l">
              <a:lnSpc>
                <a:spcPct val="115000"/>
              </a:lnSpc>
              <a:spcBef>
                <a:spcPts val="0"/>
              </a:spcBef>
              <a:spcAft>
                <a:spcPts val="0"/>
              </a:spcAft>
              <a:buNone/>
            </a:pPr>
            <a:r>
              <a:t/>
            </a:r>
            <a:endParaRPr sz="900">
              <a:solidFill>
                <a:srgbClr val="000000"/>
              </a:solidFill>
            </a:endParaRPr>
          </a:p>
          <a:p>
            <a:pPr indent="0" lvl="0" marL="0" rtl="0" algn="l">
              <a:lnSpc>
                <a:spcPct val="115000"/>
              </a:lnSpc>
              <a:spcBef>
                <a:spcPts val="0"/>
              </a:spcBef>
              <a:spcAft>
                <a:spcPts val="0"/>
              </a:spcAft>
              <a:buNone/>
            </a:pPr>
            <a:r>
              <a:rPr lang="en" sz="900">
                <a:solidFill>
                  <a:srgbClr val="000000"/>
                </a:solidFill>
              </a:rPr>
              <a:t>Neural Network Based (BERT)</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Transformer Architecture Image: </a:t>
            </a:r>
            <a:r>
              <a:rPr lang="en" sz="900" u="sng">
                <a:solidFill>
                  <a:srgbClr val="000000"/>
                </a:solidFill>
                <a:hlinkClick r:id="rId16">
                  <a:extLst>
                    <a:ext uri="{A12FA001-AC4F-418D-AE19-62706E023703}">
                      <ahyp:hlinkClr val="tx"/>
                    </a:ext>
                  </a:extLst>
                </a:hlinkClick>
              </a:rPr>
              <a:t>https://www.datameer.com/blog/what-is-a-semantic-layer/</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Pre-Trained Image: </a:t>
            </a:r>
            <a:r>
              <a:rPr lang="en" sz="900" u="sng">
                <a:solidFill>
                  <a:srgbClr val="000000"/>
                </a:solidFill>
                <a:hlinkClick r:id="rId17">
                  <a:extLst>
                    <a:ext uri="{A12FA001-AC4F-418D-AE19-62706E023703}">
                      <ahyp:hlinkClr val="tx"/>
                    </a:ext>
                  </a:extLst>
                </a:hlinkClick>
              </a:rPr>
              <a:t>https://www.reddit.com/r/datasets/</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Perform Wide Tasks  Image: </a:t>
            </a:r>
            <a:r>
              <a:rPr lang="en" sz="900" u="sng">
                <a:solidFill>
                  <a:srgbClr val="000000"/>
                </a:solidFill>
                <a:hlinkClick r:id="rId18">
                  <a:extLst>
                    <a:ext uri="{A12FA001-AC4F-418D-AE19-62706E023703}">
                      <ahyp:hlinkClr val="tx"/>
                    </a:ext>
                  </a:extLst>
                </a:hlinkClick>
              </a:rPr>
              <a:t>https://www.efilecabinet.com/efficiency-vs-productivity/</a:t>
            </a:r>
            <a:endParaRPr sz="900">
              <a:solidFill>
                <a:srgbClr val="000000"/>
              </a:solidFill>
            </a:endParaRPr>
          </a:p>
        </p:txBody>
      </p:sp>
      <p:sp>
        <p:nvSpPr>
          <p:cNvPr id="494" name="Google Shape;494;p5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0" name="Google Shape;100;p16"/>
          <p:cNvSpPr txBox="1"/>
          <p:nvPr>
            <p:ph type="title"/>
          </p:nvPr>
        </p:nvSpPr>
        <p:spPr>
          <a:xfrm>
            <a:off x="311700" y="391350"/>
            <a:ext cx="8520600" cy="626100"/>
          </a:xfrm>
          <a:prstGeom prst="rect">
            <a:avLst/>
          </a:prstGeom>
          <a:solidFill>
            <a:srgbClr val="E2E6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Cross-Domain </a:t>
            </a:r>
            <a:r>
              <a:rPr lang="en"/>
              <a:t>Sentiment Analysis?</a:t>
            </a:r>
            <a:endParaRPr/>
          </a:p>
        </p:txBody>
      </p:sp>
      <p:sp>
        <p:nvSpPr>
          <p:cNvPr id="101" name="Google Shape;101;p16"/>
          <p:cNvSpPr txBox="1"/>
          <p:nvPr/>
        </p:nvSpPr>
        <p:spPr>
          <a:xfrm>
            <a:off x="5721599" y="3153725"/>
            <a:ext cx="2683200" cy="923400"/>
          </a:xfrm>
          <a:prstGeom prst="rect">
            <a:avLst/>
          </a:prstGeom>
          <a:solidFill>
            <a:srgbClr val="E2E6E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Unlabelled Data</a:t>
            </a:r>
            <a:endParaRPr sz="1600">
              <a:latin typeface="Lato"/>
              <a:ea typeface="Lato"/>
              <a:cs typeface="Lato"/>
              <a:sym typeface="Lato"/>
            </a:endParaRPr>
          </a:p>
          <a:p>
            <a:pPr indent="0" lvl="0" marL="0" rtl="0" algn="ctr">
              <a:spcBef>
                <a:spcPts val="0"/>
              </a:spcBef>
              <a:spcAft>
                <a:spcPts val="0"/>
              </a:spcAft>
              <a:buNone/>
            </a:pPr>
            <a:r>
              <a:rPr lang="en" sz="1600">
                <a:latin typeface="Lato"/>
                <a:ea typeface="Lato"/>
                <a:cs typeface="Lato"/>
                <a:sym typeface="Lato"/>
              </a:rPr>
              <a:t>(</a:t>
            </a:r>
            <a:r>
              <a:rPr lang="en" sz="1600">
                <a:latin typeface="Lato"/>
                <a:ea typeface="Lato"/>
                <a:cs typeface="Lato"/>
                <a:sym typeface="Lato"/>
              </a:rPr>
              <a:t>E</a:t>
            </a:r>
            <a:r>
              <a:rPr lang="en" sz="1600">
                <a:latin typeface="Lato"/>
                <a:ea typeface="Lato"/>
                <a:cs typeface="Lato"/>
                <a:sym typeface="Lato"/>
              </a:rPr>
              <a:t>.g. Reddit Comment on a Roomba Robot)</a:t>
            </a:r>
            <a:endParaRPr sz="1600">
              <a:latin typeface="Lato"/>
              <a:ea typeface="Lato"/>
              <a:cs typeface="Lato"/>
              <a:sym typeface="Lato"/>
            </a:endParaRPr>
          </a:p>
        </p:txBody>
      </p:sp>
      <p:sp>
        <p:nvSpPr>
          <p:cNvPr id="102" name="Google Shape;102;p16"/>
          <p:cNvSpPr txBox="1"/>
          <p:nvPr/>
        </p:nvSpPr>
        <p:spPr>
          <a:xfrm>
            <a:off x="810474" y="2644725"/>
            <a:ext cx="268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latin typeface="Lato"/>
              <a:ea typeface="Lato"/>
              <a:cs typeface="Lato"/>
              <a:sym typeface="Lato"/>
            </a:endParaRPr>
          </a:p>
        </p:txBody>
      </p:sp>
      <p:sp>
        <p:nvSpPr>
          <p:cNvPr id="103" name="Google Shape;103;p16"/>
          <p:cNvSpPr txBox="1"/>
          <p:nvPr/>
        </p:nvSpPr>
        <p:spPr>
          <a:xfrm>
            <a:off x="590236" y="3646013"/>
            <a:ext cx="268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Using L</a:t>
            </a:r>
            <a:r>
              <a:rPr lang="en" sz="1600">
                <a:latin typeface="Lato"/>
                <a:ea typeface="Lato"/>
                <a:cs typeface="Lato"/>
                <a:sym typeface="Lato"/>
              </a:rPr>
              <a:t>abelled Data</a:t>
            </a:r>
            <a:endParaRPr sz="1600">
              <a:latin typeface="Lato"/>
              <a:ea typeface="Lato"/>
              <a:cs typeface="Lato"/>
              <a:sym typeface="Lato"/>
            </a:endParaRPr>
          </a:p>
        </p:txBody>
      </p:sp>
      <p:sp>
        <p:nvSpPr>
          <p:cNvPr id="104" name="Google Shape;104;p16"/>
          <p:cNvSpPr/>
          <p:nvPr/>
        </p:nvSpPr>
        <p:spPr>
          <a:xfrm>
            <a:off x="3991888" y="2931663"/>
            <a:ext cx="961800" cy="534300"/>
          </a:xfrm>
          <a:prstGeom prst="rightArrow">
            <a:avLst>
              <a:gd fmla="val 50000" name="adj1"/>
              <a:gd fmla="val 50000" name="adj2"/>
            </a:avLst>
          </a:prstGeom>
          <a:solidFill>
            <a:srgbClr val="2021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nvSpPr>
        <p:spPr>
          <a:xfrm>
            <a:off x="3493687" y="2254563"/>
            <a:ext cx="1796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To Obtain Sentiment Of</a:t>
            </a:r>
            <a:endParaRPr sz="1600">
              <a:latin typeface="Lato"/>
              <a:ea typeface="Lato"/>
              <a:cs typeface="Lato"/>
              <a:sym typeface="Lato"/>
            </a:endParaRPr>
          </a:p>
        </p:txBody>
      </p:sp>
      <p:pic>
        <p:nvPicPr>
          <p:cNvPr id="106" name="Google Shape;106;p16"/>
          <p:cNvPicPr preferRelativeResize="0"/>
          <p:nvPr/>
        </p:nvPicPr>
        <p:blipFill rotWithShape="1">
          <a:blip r:embed="rId4">
            <a:alphaModFix/>
          </a:blip>
          <a:srcRect b="13375" l="57865" r="2627" t="16850"/>
          <a:stretch/>
        </p:blipFill>
        <p:spPr>
          <a:xfrm>
            <a:off x="311700" y="1735450"/>
            <a:ext cx="3259550" cy="1824500"/>
          </a:xfrm>
          <a:prstGeom prst="rect">
            <a:avLst/>
          </a:prstGeom>
          <a:noFill/>
          <a:ln>
            <a:noFill/>
          </a:ln>
        </p:spPr>
      </p:pic>
      <p:sp>
        <p:nvSpPr>
          <p:cNvPr id="107" name="Google Shape;107;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8" name="Google Shape;108;p16"/>
          <p:cNvPicPr preferRelativeResize="0"/>
          <p:nvPr/>
        </p:nvPicPr>
        <p:blipFill>
          <a:blip r:embed="rId5">
            <a:alphaModFix/>
          </a:blip>
          <a:stretch>
            <a:fillRect/>
          </a:stretch>
        </p:blipFill>
        <p:spPr>
          <a:xfrm>
            <a:off x="5496331" y="1735450"/>
            <a:ext cx="3248095" cy="1434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4" name="Google Shape;114;p17"/>
          <p:cNvSpPr/>
          <p:nvPr/>
        </p:nvSpPr>
        <p:spPr>
          <a:xfrm>
            <a:off x="86925" y="1046025"/>
            <a:ext cx="5334300" cy="335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Utilised</a:t>
            </a:r>
            <a:endParaRPr/>
          </a:p>
        </p:txBody>
      </p:sp>
      <p:sp>
        <p:nvSpPr>
          <p:cNvPr id="116" name="Google Shape;116;p17"/>
          <p:cNvSpPr txBox="1"/>
          <p:nvPr/>
        </p:nvSpPr>
        <p:spPr>
          <a:xfrm>
            <a:off x="2161263" y="3469600"/>
            <a:ext cx="1624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a:t>
            </a:r>
            <a:r>
              <a:rPr lang="en"/>
              <a:t>. </a:t>
            </a:r>
            <a:r>
              <a:rPr lang="en"/>
              <a:t>Decision Tree &amp;</a:t>
            </a:r>
            <a:br>
              <a:rPr lang="en"/>
            </a:br>
            <a:r>
              <a:rPr lang="en"/>
              <a:t>3. </a:t>
            </a:r>
            <a:r>
              <a:rPr lang="en"/>
              <a:t>Random Forest</a:t>
            </a:r>
            <a:endParaRPr sz="1100"/>
          </a:p>
        </p:txBody>
      </p:sp>
      <p:sp>
        <p:nvSpPr>
          <p:cNvPr id="117" name="Google Shape;117;p17"/>
          <p:cNvSpPr/>
          <p:nvPr/>
        </p:nvSpPr>
        <p:spPr>
          <a:xfrm>
            <a:off x="5482700" y="750150"/>
            <a:ext cx="3596700" cy="3643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txBox="1"/>
          <p:nvPr/>
        </p:nvSpPr>
        <p:spPr>
          <a:xfrm>
            <a:off x="3641037" y="2728800"/>
            <a:ext cx="1780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4. </a:t>
            </a:r>
            <a:r>
              <a:rPr lang="en"/>
              <a:t>SVM</a:t>
            </a:r>
            <a:endParaRPr/>
          </a:p>
          <a:p>
            <a:pPr indent="0" lvl="0" marL="0" rtl="0" algn="ctr">
              <a:spcBef>
                <a:spcPts val="0"/>
              </a:spcBef>
              <a:spcAft>
                <a:spcPts val="0"/>
              </a:spcAft>
              <a:buNone/>
            </a:pPr>
            <a:r>
              <a:rPr lang="en" sz="1100"/>
              <a:t>(Support Vector Machine) </a:t>
            </a:r>
            <a:endParaRPr sz="1100"/>
          </a:p>
        </p:txBody>
      </p:sp>
      <p:sp>
        <p:nvSpPr>
          <p:cNvPr id="119" name="Google Shape;119;p17"/>
          <p:cNvSpPr txBox="1"/>
          <p:nvPr/>
        </p:nvSpPr>
        <p:spPr>
          <a:xfrm>
            <a:off x="408010" y="2658925"/>
            <a:ext cx="152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1. </a:t>
            </a:r>
            <a:r>
              <a:rPr lang="en"/>
              <a:t>Naive Bayes</a:t>
            </a:r>
            <a:endParaRPr sz="1100"/>
          </a:p>
        </p:txBody>
      </p:sp>
      <p:sp>
        <p:nvSpPr>
          <p:cNvPr id="120" name="Google Shape;120;p17"/>
          <p:cNvSpPr txBox="1"/>
          <p:nvPr/>
        </p:nvSpPr>
        <p:spPr>
          <a:xfrm>
            <a:off x="5516438" y="3377488"/>
            <a:ext cx="1667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5. </a:t>
            </a:r>
            <a:r>
              <a:rPr lang="en" sz="1500">
                <a:latin typeface="Lato"/>
                <a:ea typeface="Lato"/>
                <a:cs typeface="Lato"/>
                <a:sym typeface="Lato"/>
              </a:rPr>
              <a:t>BERT</a:t>
            </a:r>
            <a:r>
              <a:rPr lang="en" sz="1100">
                <a:latin typeface="Lato"/>
                <a:ea typeface="Lato"/>
                <a:cs typeface="Lato"/>
                <a:sym typeface="Lato"/>
              </a:rPr>
              <a:t>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(Bidirectional Encoder Representations from Transformers)</a:t>
            </a:r>
            <a:endParaRPr>
              <a:latin typeface="Lato"/>
              <a:ea typeface="Lato"/>
              <a:cs typeface="Lato"/>
              <a:sym typeface="Lato"/>
            </a:endParaRPr>
          </a:p>
        </p:txBody>
      </p:sp>
      <p:sp>
        <p:nvSpPr>
          <p:cNvPr id="121" name="Google Shape;121;p17"/>
          <p:cNvSpPr txBox="1"/>
          <p:nvPr/>
        </p:nvSpPr>
        <p:spPr>
          <a:xfrm>
            <a:off x="6031975" y="4427100"/>
            <a:ext cx="2627400" cy="677100"/>
          </a:xfrm>
          <a:prstGeom prst="rect">
            <a:avLst/>
          </a:prstGeom>
          <a:solidFill>
            <a:srgbClr val="E2E6E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Non- Traditional Machine Learning Models</a:t>
            </a:r>
            <a:endParaRPr sz="1600">
              <a:latin typeface="Lato"/>
              <a:ea typeface="Lato"/>
              <a:cs typeface="Lato"/>
              <a:sym typeface="Lato"/>
            </a:endParaRPr>
          </a:p>
        </p:txBody>
      </p:sp>
      <p:sp>
        <p:nvSpPr>
          <p:cNvPr id="122" name="Google Shape;122;p17"/>
          <p:cNvSpPr txBox="1"/>
          <p:nvPr/>
        </p:nvSpPr>
        <p:spPr>
          <a:xfrm>
            <a:off x="7183863" y="3169850"/>
            <a:ext cx="1861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6. </a:t>
            </a:r>
            <a:r>
              <a:rPr lang="en"/>
              <a:t>VADER </a:t>
            </a:r>
            <a:endParaRPr/>
          </a:p>
          <a:p>
            <a:pPr indent="0" lvl="0" marL="0" rtl="0" algn="ctr">
              <a:spcBef>
                <a:spcPts val="0"/>
              </a:spcBef>
              <a:spcAft>
                <a:spcPts val="0"/>
              </a:spcAft>
              <a:buNone/>
            </a:pPr>
            <a:r>
              <a:rPr lang="en" sz="1100"/>
              <a:t>(Valence Aware Dictionary for Sentiment Reasoning) </a:t>
            </a:r>
            <a:endParaRPr sz="1100"/>
          </a:p>
        </p:txBody>
      </p:sp>
      <p:sp>
        <p:nvSpPr>
          <p:cNvPr id="123" name="Google Shape;123;p17"/>
          <p:cNvSpPr txBox="1"/>
          <p:nvPr/>
        </p:nvSpPr>
        <p:spPr>
          <a:xfrm>
            <a:off x="966525" y="4427100"/>
            <a:ext cx="3596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Traditional Machine Learning Models</a:t>
            </a:r>
            <a:endParaRPr sz="1600">
              <a:latin typeface="Lato"/>
              <a:ea typeface="Lato"/>
              <a:cs typeface="Lato"/>
              <a:sym typeface="Lato"/>
            </a:endParaRPr>
          </a:p>
        </p:txBody>
      </p:sp>
      <p:pic>
        <p:nvPicPr>
          <p:cNvPr id="124" name="Google Shape;124;p17"/>
          <p:cNvPicPr preferRelativeResize="0"/>
          <p:nvPr/>
        </p:nvPicPr>
        <p:blipFill>
          <a:blip r:embed="rId4">
            <a:alphaModFix/>
          </a:blip>
          <a:stretch>
            <a:fillRect/>
          </a:stretch>
        </p:blipFill>
        <p:spPr>
          <a:xfrm>
            <a:off x="5623550" y="1979756"/>
            <a:ext cx="1624300" cy="1371344"/>
          </a:xfrm>
          <a:prstGeom prst="rect">
            <a:avLst/>
          </a:prstGeom>
          <a:noFill/>
          <a:ln>
            <a:noFill/>
          </a:ln>
        </p:spPr>
      </p:pic>
      <p:pic>
        <p:nvPicPr>
          <p:cNvPr id="125" name="Google Shape;125;p17"/>
          <p:cNvPicPr preferRelativeResize="0"/>
          <p:nvPr/>
        </p:nvPicPr>
        <p:blipFill rotWithShape="1">
          <a:blip r:embed="rId5">
            <a:alphaModFix/>
          </a:blip>
          <a:srcRect b="0" l="1058" r="59008" t="0"/>
          <a:stretch/>
        </p:blipFill>
        <p:spPr>
          <a:xfrm>
            <a:off x="7355275" y="859475"/>
            <a:ext cx="1624299" cy="2359275"/>
          </a:xfrm>
          <a:prstGeom prst="rect">
            <a:avLst/>
          </a:prstGeom>
          <a:noFill/>
          <a:ln>
            <a:noFill/>
          </a:ln>
        </p:spPr>
      </p:pic>
      <p:pic>
        <p:nvPicPr>
          <p:cNvPr id="126" name="Google Shape;126;p17"/>
          <p:cNvPicPr preferRelativeResize="0"/>
          <p:nvPr/>
        </p:nvPicPr>
        <p:blipFill rotWithShape="1">
          <a:blip r:embed="rId6">
            <a:alphaModFix/>
          </a:blip>
          <a:srcRect b="9861" l="0" r="0" t="0"/>
          <a:stretch/>
        </p:blipFill>
        <p:spPr>
          <a:xfrm>
            <a:off x="2026525" y="2245569"/>
            <a:ext cx="1780199" cy="1226918"/>
          </a:xfrm>
          <a:prstGeom prst="rect">
            <a:avLst/>
          </a:prstGeom>
          <a:noFill/>
          <a:ln>
            <a:noFill/>
          </a:ln>
        </p:spPr>
      </p:pic>
      <p:pic>
        <p:nvPicPr>
          <p:cNvPr id="127" name="Google Shape;127;p17"/>
          <p:cNvPicPr preferRelativeResize="0"/>
          <p:nvPr/>
        </p:nvPicPr>
        <p:blipFill rotWithShape="1">
          <a:blip r:embed="rId7">
            <a:alphaModFix/>
          </a:blip>
          <a:srcRect b="0" l="0" r="49794" t="0"/>
          <a:stretch/>
        </p:blipFill>
        <p:spPr>
          <a:xfrm>
            <a:off x="3897344" y="1278625"/>
            <a:ext cx="1349318" cy="1380300"/>
          </a:xfrm>
          <a:prstGeom prst="rect">
            <a:avLst/>
          </a:prstGeom>
          <a:noFill/>
          <a:ln>
            <a:noFill/>
          </a:ln>
        </p:spPr>
      </p:pic>
      <p:pic>
        <p:nvPicPr>
          <p:cNvPr id="128" name="Google Shape;128;p17"/>
          <p:cNvPicPr preferRelativeResize="0"/>
          <p:nvPr/>
        </p:nvPicPr>
        <p:blipFill>
          <a:blip r:embed="rId8">
            <a:alphaModFix/>
          </a:blip>
          <a:stretch>
            <a:fillRect/>
          </a:stretch>
        </p:blipFill>
        <p:spPr>
          <a:xfrm>
            <a:off x="311700" y="1309951"/>
            <a:ext cx="1624200" cy="1317649"/>
          </a:xfrm>
          <a:prstGeom prst="rect">
            <a:avLst/>
          </a:prstGeom>
          <a:noFill/>
          <a:ln>
            <a:noFill/>
          </a:ln>
        </p:spPr>
      </p:pic>
      <p:sp>
        <p:nvSpPr>
          <p:cNvPr id="129" name="Google Shape;129;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5" name="Google Shape;135;p1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136" name="Google Shape;136;p18"/>
          <p:cNvSpPr txBox="1"/>
          <p:nvPr>
            <p:ph idx="1" type="body"/>
          </p:nvPr>
        </p:nvSpPr>
        <p:spPr>
          <a:xfrm>
            <a:off x="601350" y="1830575"/>
            <a:ext cx="79413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200">
                <a:solidFill>
                  <a:schemeClr val="accent1"/>
                </a:solidFill>
              </a:rPr>
              <a:t>1</a:t>
            </a:r>
            <a:r>
              <a:rPr lang="en" sz="2200">
                <a:solidFill>
                  <a:schemeClr val="accent1"/>
                </a:solidFill>
              </a:rPr>
              <a:t>. Would models perform better in predicting a 5-class output  (Rating) or 3-class output (Sentiment)?</a:t>
            </a:r>
            <a:endParaRPr sz="2200">
              <a:solidFill>
                <a:schemeClr val="accent1"/>
              </a:solidFill>
            </a:endParaRPr>
          </a:p>
        </p:txBody>
      </p:sp>
      <p:sp>
        <p:nvSpPr>
          <p:cNvPr id="137" name="Google Shape;137;p18"/>
          <p:cNvSpPr txBox="1"/>
          <p:nvPr/>
        </p:nvSpPr>
        <p:spPr>
          <a:xfrm>
            <a:off x="529950" y="2746575"/>
            <a:ext cx="80841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200">
                <a:solidFill>
                  <a:schemeClr val="accent1"/>
                </a:solidFill>
                <a:latin typeface="Lato"/>
                <a:ea typeface="Lato"/>
                <a:cs typeface="Lato"/>
                <a:sym typeface="Lato"/>
              </a:rPr>
              <a:t>2</a:t>
            </a:r>
            <a:r>
              <a:rPr lang="en" sz="2200">
                <a:solidFill>
                  <a:schemeClr val="accent1"/>
                </a:solidFill>
                <a:latin typeface="Lato"/>
                <a:ea typeface="Lato"/>
                <a:cs typeface="Lato"/>
                <a:sym typeface="Lato"/>
              </a:rPr>
              <a:t>. Which model would perform better across different domains? </a:t>
            </a:r>
            <a:endParaRPr sz="2200">
              <a:solidFill>
                <a:schemeClr val="accent1"/>
              </a:solidFill>
            </a:endParaRPr>
          </a:p>
        </p:txBody>
      </p:sp>
      <p:pic>
        <p:nvPicPr>
          <p:cNvPr id="138" name="Google Shape;138;p18"/>
          <p:cNvPicPr preferRelativeResize="0"/>
          <p:nvPr/>
        </p:nvPicPr>
        <p:blipFill>
          <a:blip r:embed="rId4">
            <a:alphaModFix/>
          </a:blip>
          <a:stretch>
            <a:fillRect/>
          </a:stretch>
        </p:blipFill>
        <p:spPr>
          <a:xfrm>
            <a:off x="7814845" y="305325"/>
            <a:ext cx="1017450" cy="1017450"/>
          </a:xfrm>
          <a:prstGeom prst="rect">
            <a:avLst/>
          </a:prstGeom>
          <a:noFill/>
          <a:ln>
            <a:noFill/>
          </a:ln>
        </p:spPr>
      </p:pic>
      <p:sp>
        <p:nvSpPr>
          <p:cNvPr id="139" name="Google Shape;139;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5" name="Google Shape;145;p1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Domains?</a:t>
            </a:r>
            <a:endParaRPr/>
          </a:p>
        </p:txBody>
      </p:sp>
      <p:grpSp>
        <p:nvGrpSpPr>
          <p:cNvPr id="146" name="Google Shape;146;p19"/>
          <p:cNvGrpSpPr/>
          <p:nvPr/>
        </p:nvGrpSpPr>
        <p:grpSpPr>
          <a:xfrm>
            <a:off x="2507475" y="1016750"/>
            <a:ext cx="4105538" cy="3369674"/>
            <a:chOff x="2507475" y="1016750"/>
            <a:chExt cx="4105538" cy="3369674"/>
          </a:xfrm>
        </p:grpSpPr>
        <p:sp>
          <p:nvSpPr>
            <p:cNvPr id="147" name="Google Shape;147;p19"/>
            <p:cNvSpPr txBox="1"/>
            <p:nvPr/>
          </p:nvSpPr>
          <p:spPr>
            <a:xfrm>
              <a:off x="3692350" y="2554188"/>
              <a:ext cx="1667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vs </a:t>
              </a:r>
              <a:endParaRPr sz="1500">
                <a:latin typeface="Lato"/>
                <a:ea typeface="Lato"/>
                <a:cs typeface="Lato"/>
                <a:sym typeface="Lato"/>
              </a:endParaRPr>
            </a:p>
            <a:p>
              <a:pPr indent="0" lvl="0" marL="0" rtl="0" algn="ctr">
                <a:spcBef>
                  <a:spcPts val="0"/>
                </a:spcBef>
                <a:spcAft>
                  <a:spcPts val="0"/>
                </a:spcAft>
                <a:buNone/>
              </a:pPr>
              <a:r>
                <a:rPr b="1" lang="en" sz="1500">
                  <a:latin typeface="Lato"/>
                  <a:ea typeface="Lato"/>
                  <a:cs typeface="Lato"/>
                  <a:sym typeface="Lato"/>
                </a:rPr>
                <a:t>Other Datasets</a:t>
              </a:r>
              <a:endParaRPr b="1" sz="1500">
                <a:latin typeface="Lato"/>
                <a:ea typeface="Lato"/>
                <a:cs typeface="Lato"/>
                <a:sym typeface="Lato"/>
              </a:endParaRPr>
            </a:p>
          </p:txBody>
        </p:sp>
        <p:pic>
          <p:nvPicPr>
            <p:cNvPr id="148" name="Google Shape;148;p19"/>
            <p:cNvPicPr preferRelativeResize="0"/>
            <p:nvPr/>
          </p:nvPicPr>
          <p:blipFill rotWithShape="1">
            <a:blip r:embed="rId4">
              <a:alphaModFix/>
            </a:blip>
            <a:srcRect b="27648" l="0" r="0" t="27994"/>
            <a:stretch/>
          </p:blipFill>
          <p:spPr>
            <a:xfrm>
              <a:off x="2507475" y="2139411"/>
              <a:ext cx="1667400" cy="416013"/>
            </a:xfrm>
            <a:prstGeom prst="rect">
              <a:avLst/>
            </a:prstGeom>
            <a:noFill/>
            <a:ln>
              <a:noFill/>
            </a:ln>
          </p:spPr>
        </p:pic>
        <p:sp>
          <p:nvSpPr>
            <p:cNvPr id="149" name="Google Shape;149;p19"/>
            <p:cNvSpPr txBox="1"/>
            <p:nvPr/>
          </p:nvSpPr>
          <p:spPr>
            <a:xfrm>
              <a:off x="2507475" y="1820675"/>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Model Trained on</a:t>
              </a:r>
              <a:endParaRPr>
                <a:latin typeface="Lato"/>
                <a:ea typeface="Lato"/>
                <a:cs typeface="Lato"/>
                <a:sym typeface="Lato"/>
              </a:endParaRPr>
            </a:p>
          </p:txBody>
        </p:sp>
        <p:sp>
          <p:nvSpPr>
            <p:cNvPr id="150" name="Google Shape;150;p19"/>
            <p:cNvSpPr/>
            <p:nvPr/>
          </p:nvSpPr>
          <p:spPr>
            <a:xfrm>
              <a:off x="4221750" y="1504563"/>
              <a:ext cx="700500" cy="562500"/>
            </a:xfrm>
            <a:prstGeom prst="curvedDownArrow">
              <a:avLst>
                <a:gd fmla="val 25000" name="adj1"/>
                <a:gd fmla="val 50000" name="adj2"/>
                <a:gd fmla="val 2500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4922125" y="1859200"/>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Test</a:t>
              </a:r>
              <a:r>
                <a:rPr lang="en" sz="1500">
                  <a:latin typeface="Lato"/>
                  <a:ea typeface="Lato"/>
                  <a:cs typeface="Lato"/>
                  <a:sym typeface="Lato"/>
                </a:rPr>
                <a:t> on</a:t>
              </a:r>
              <a:endParaRPr>
                <a:latin typeface="Lato"/>
                <a:ea typeface="Lato"/>
                <a:cs typeface="Lato"/>
                <a:sym typeface="Lato"/>
              </a:endParaRPr>
            </a:p>
          </p:txBody>
        </p:sp>
        <p:sp>
          <p:nvSpPr>
            <p:cNvPr id="152" name="Google Shape;152;p19"/>
            <p:cNvSpPr txBox="1"/>
            <p:nvPr/>
          </p:nvSpPr>
          <p:spPr>
            <a:xfrm>
              <a:off x="2530963" y="3547275"/>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Model Trained on</a:t>
              </a:r>
              <a:endParaRPr>
                <a:latin typeface="Lato"/>
                <a:ea typeface="Lato"/>
                <a:cs typeface="Lato"/>
                <a:sym typeface="Lato"/>
              </a:endParaRPr>
            </a:p>
          </p:txBody>
        </p:sp>
        <p:sp>
          <p:nvSpPr>
            <p:cNvPr id="153" name="Google Shape;153;p19"/>
            <p:cNvSpPr/>
            <p:nvPr/>
          </p:nvSpPr>
          <p:spPr>
            <a:xfrm>
              <a:off x="4245238" y="3231163"/>
              <a:ext cx="700500" cy="562500"/>
            </a:xfrm>
            <a:prstGeom prst="curvedDownArrow">
              <a:avLst>
                <a:gd fmla="val 25000" name="adj1"/>
                <a:gd fmla="val 50000" name="adj2"/>
                <a:gd fmla="val 2500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txBox="1"/>
            <p:nvPr/>
          </p:nvSpPr>
          <p:spPr>
            <a:xfrm>
              <a:off x="4945613" y="3585800"/>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Test on</a:t>
              </a:r>
              <a:endParaRPr>
                <a:latin typeface="Lato"/>
                <a:ea typeface="Lato"/>
                <a:cs typeface="Lato"/>
                <a:sym typeface="Lato"/>
              </a:endParaRPr>
            </a:p>
          </p:txBody>
        </p:sp>
        <p:sp>
          <p:nvSpPr>
            <p:cNvPr id="155" name="Google Shape;155;p19"/>
            <p:cNvSpPr txBox="1"/>
            <p:nvPr/>
          </p:nvSpPr>
          <p:spPr>
            <a:xfrm>
              <a:off x="2797300" y="1016750"/>
              <a:ext cx="3525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Lato"/>
                  <a:ea typeface="Lato"/>
                  <a:cs typeface="Lato"/>
                  <a:sym typeface="Lato"/>
                </a:rPr>
                <a:t>Trained &amp; Tested on TripAdvisor Data</a:t>
              </a:r>
              <a:endParaRPr b="1"/>
            </a:p>
          </p:txBody>
        </p:sp>
        <p:pic>
          <p:nvPicPr>
            <p:cNvPr id="156" name="Google Shape;156;p19"/>
            <p:cNvPicPr preferRelativeResize="0"/>
            <p:nvPr/>
          </p:nvPicPr>
          <p:blipFill rotWithShape="1">
            <a:blip r:embed="rId4">
              <a:alphaModFix/>
            </a:blip>
            <a:srcRect b="27648" l="0" r="0" t="27994"/>
            <a:stretch/>
          </p:blipFill>
          <p:spPr>
            <a:xfrm>
              <a:off x="4922125" y="2139411"/>
              <a:ext cx="1667400" cy="416013"/>
            </a:xfrm>
            <a:prstGeom prst="rect">
              <a:avLst/>
            </a:prstGeom>
            <a:noFill/>
            <a:ln>
              <a:noFill/>
            </a:ln>
          </p:spPr>
        </p:pic>
        <p:pic>
          <p:nvPicPr>
            <p:cNvPr id="157" name="Google Shape;157;p19"/>
            <p:cNvPicPr preferRelativeResize="0"/>
            <p:nvPr/>
          </p:nvPicPr>
          <p:blipFill rotWithShape="1">
            <a:blip r:embed="rId4">
              <a:alphaModFix/>
            </a:blip>
            <a:srcRect b="27648" l="0" r="0" t="27994"/>
            <a:stretch/>
          </p:blipFill>
          <p:spPr>
            <a:xfrm>
              <a:off x="2530975" y="3916161"/>
              <a:ext cx="1667400" cy="416013"/>
            </a:xfrm>
            <a:prstGeom prst="rect">
              <a:avLst/>
            </a:prstGeom>
            <a:noFill/>
            <a:ln>
              <a:noFill/>
            </a:ln>
          </p:spPr>
        </p:pic>
        <p:pic>
          <p:nvPicPr>
            <p:cNvPr id="158" name="Google Shape;158;p19"/>
            <p:cNvPicPr preferRelativeResize="0"/>
            <p:nvPr/>
          </p:nvPicPr>
          <p:blipFill rotWithShape="1">
            <a:blip r:embed="rId5">
              <a:alphaModFix/>
            </a:blip>
            <a:srcRect b="28057" l="0" r="0" t="25984"/>
            <a:stretch/>
          </p:blipFill>
          <p:spPr>
            <a:xfrm>
              <a:off x="4960725" y="3916149"/>
              <a:ext cx="1637199" cy="470275"/>
            </a:xfrm>
            <a:prstGeom prst="rect">
              <a:avLst/>
            </a:prstGeom>
            <a:noFill/>
            <a:ln>
              <a:noFill/>
            </a:ln>
          </p:spPr>
        </p:pic>
      </p:grpSp>
      <p:sp>
        <p:nvSpPr>
          <p:cNvPr id="159" name="Google Shape;159;p19"/>
          <p:cNvSpPr txBox="1"/>
          <p:nvPr/>
        </p:nvSpPr>
        <p:spPr>
          <a:xfrm>
            <a:off x="4945613" y="4272525"/>
            <a:ext cx="166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(for example)</a:t>
            </a:r>
            <a:endParaRPr>
              <a:latin typeface="Lato"/>
              <a:ea typeface="Lato"/>
              <a:cs typeface="Lato"/>
              <a:sym typeface="Lato"/>
            </a:endParaRPr>
          </a:p>
        </p:txBody>
      </p:sp>
      <p:sp>
        <p:nvSpPr>
          <p:cNvPr id="160" name="Google Shape;160;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6" name="Google Shape;166;p2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Hypotheses</a:t>
            </a:r>
            <a:endParaRPr/>
          </a:p>
        </p:txBody>
      </p:sp>
      <p:sp>
        <p:nvSpPr>
          <p:cNvPr id="167" name="Google Shape;167;p20"/>
          <p:cNvSpPr txBox="1"/>
          <p:nvPr>
            <p:ph idx="1" type="body"/>
          </p:nvPr>
        </p:nvSpPr>
        <p:spPr>
          <a:xfrm>
            <a:off x="601350" y="1819825"/>
            <a:ext cx="79413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u="sng">
                <a:solidFill>
                  <a:srgbClr val="202124"/>
                </a:solidFill>
              </a:rPr>
              <a:t>RQ1. Would models perform better in predicting a</a:t>
            </a:r>
            <a:br>
              <a:rPr b="1" lang="en" sz="2000" u="sng">
                <a:solidFill>
                  <a:srgbClr val="202124"/>
                </a:solidFill>
              </a:rPr>
            </a:br>
            <a:r>
              <a:rPr b="1" lang="en" sz="2000" u="sng">
                <a:solidFill>
                  <a:srgbClr val="202124"/>
                </a:solidFill>
              </a:rPr>
              <a:t>5-class output (Rating) or 3-class output (Sentiment)?</a:t>
            </a:r>
            <a:endParaRPr b="1" sz="2000" u="sng">
              <a:solidFill>
                <a:srgbClr val="202124"/>
              </a:solidFill>
              <a:latin typeface="Arial"/>
              <a:ea typeface="Arial"/>
              <a:cs typeface="Arial"/>
              <a:sym typeface="Arial"/>
            </a:endParaRPr>
          </a:p>
          <a:p>
            <a:pPr indent="0" lvl="0" marL="0" rtl="0" algn="ctr">
              <a:spcBef>
                <a:spcPts val="1200"/>
              </a:spcBef>
              <a:spcAft>
                <a:spcPts val="1200"/>
              </a:spcAft>
              <a:buNone/>
            </a:pPr>
            <a:r>
              <a:t/>
            </a:r>
            <a:endParaRPr b="1" sz="2000" u="sng">
              <a:solidFill>
                <a:srgbClr val="202124"/>
              </a:solidFill>
            </a:endParaRPr>
          </a:p>
        </p:txBody>
      </p:sp>
      <p:sp>
        <p:nvSpPr>
          <p:cNvPr id="168" name="Google Shape;168;p20"/>
          <p:cNvSpPr txBox="1"/>
          <p:nvPr>
            <p:ph idx="1" type="body"/>
          </p:nvPr>
        </p:nvSpPr>
        <p:spPr>
          <a:xfrm>
            <a:off x="601350" y="2827575"/>
            <a:ext cx="7941300" cy="50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202124"/>
                </a:solidFill>
              </a:rPr>
              <a:t>Model Performance: </a:t>
            </a:r>
            <a:r>
              <a:rPr lang="en" sz="2200">
                <a:solidFill>
                  <a:srgbClr val="202124"/>
                </a:solidFill>
              </a:rPr>
              <a:t>Better for 3-class output </a:t>
            </a:r>
            <a:endParaRPr sz="2200">
              <a:solidFill>
                <a:srgbClr val="202124"/>
              </a:solidFill>
            </a:endParaRPr>
          </a:p>
          <a:p>
            <a:pPr indent="0" lvl="0" marL="0" rtl="0" algn="ctr">
              <a:spcBef>
                <a:spcPts val="0"/>
              </a:spcBef>
              <a:spcAft>
                <a:spcPts val="0"/>
              </a:spcAft>
              <a:buNone/>
            </a:pPr>
            <a:r>
              <a:rPr lang="en" sz="2200">
                <a:solidFill>
                  <a:srgbClr val="202124"/>
                </a:solidFill>
              </a:rPr>
              <a:t>(Sentiment: Positive/Negative/Neutral)</a:t>
            </a:r>
            <a:endParaRPr sz="2200">
              <a:solidFill>
                <a:srgbClr val="202124"/>
              </a:solidFill>
            </a:endParaRPr>
          </a:p>
        </p:txBody>
      </p:sp>
      <p:sp>
        <p:nvSpPr>
          <p:cNvPr id="169" name="Google Shape;169;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5" name="Google Shape;175;p2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Hypotheses</a:t>
            </a:r>
            <a:endParaRPr/>
          </a:p>
        </p:txBody>
      </p:sp>
      <p:sp>
        <p:nvSpPr>
          <p:cNvPr id="176" name="Google Shape;176;p21"/>
          <p:cNvSpPr txBox="1"/>
          <p:nvPr>
            <p:ph idx="1" type="body"/>
          </p:nvPr>
        </p:nvSpPr>
        <p:spPr>
          <a:xfrm>
            <a:off x="601350" y="1544950"/>
            <a:ext cx="7941300" cy="396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u="sng">
                <a:solidFill>
                  <a:schemeClr val="accent1"/>
                </a:solidFill>
              </a:rPr>
              <a:t>RQ2</a:t>
            </a:r>
            <a:r>
              <a:rPr b="1" lang="en" sz="2000" u="sng">
                <a:solidFill>
                  <a:schemeClr val="accent1"/>
                </a:solidFill>
              </a:rPr>
              <a:t>. Which model would perform better across different domains? </a:t>
            </a:r>
            <a:endParaRPr b="1" sz="2000" u="sng">
              <a:solidFill>
                <a:schemeClr val="accent1"/>
              </a:solidFill>
            </a:endParaRPr>
          </a:p>
        </p:txBody>
      </p:sp>
      <p:graphicFrame>
        <p:nvGraphicFramePr>
          <p:cNvPr id="177" name="Google Shape;177;p21"/>
          <p:cNvGraphicFramePr/>
          <p:nvPr/>
        </p:nvGraphicFramePr>
        <p:xfrm>
          <a:off x="601350" y="2269200"/>
          <a:ext cx="3000000" cy="3000000"/>
        </p:xfrm>
        <a:graphic>
          <a:graphicData uri="http://schemas.openxmlformats.org/drawingml/2006/table">
            <a:tbl>
              <a:tblPr>
                <a:noFill/>
                <a:tableStyleId>{3B7603C5-DB56-477F-8E09-3AC85E93892F}</a:tableStyleId>
              </a:tblPr>
              <a:tblGrid>
                <a:gridCol w="4164925"/>
                <a:gridCol w="4164925"/>
              </a:tblGrid>
              <a:tr h="428000">
                <a:tc>
                  <a:txBody>
                    <a:bodyPr/>
                    <a:lstStyle/>
                    <a:p>
                      <a:pPr indent="0" lvl="0" marL="0" rtl="0" algn="l">
                        <a:spcBef>
                          <a:spcPts val="0"/>
                        </a:spcBef>
                        <a:spcAft>
                          <a:spcPts val="0"/>
                        </a:spcAft>
                        <a:buNone/>
                      </a:pPr>
                      <a:r>
                        <a:rPr b="1" lang="en" sz="2200"/>
                        <a:t>TripAdvisor</a:t>
                      </a:r>
                      <a:endParaRPr b="1" sz="2200"/>
                    </a:p>
                  </a:txBody>
                  <a:tcPr marT="91425" marB="91425" marR="91425" marL="91425"/>
                </a:tc>
                <a:tc>
                  <a:txBody>
                    <a:bodyPr/>
                    <a:lstStyle/>
                    <a:p>
                      <a:pPr indent="0" lvl="0" marL="0" rtl="0" algn="l">
                        <a:spcBef>
                          <a:spcPts val="0"/>
                        </a:spcBef>
                        <a:spcAft>
                          <a:spcPts val="0"/>
                        </a:spcAft>
                        <a:buNone/>
                      </a:pPr>
                      <a:r>
                        <a:rPr lang="en" sz="2200"/>
                        <a:t>Support Vector Machine (SVM)</a:t>
                      </a:r>
                      <a:endParaRPr sz="2200"/>
                    </a:p>
                  </a:txBody>
                  <a:tcPr marT="91425" marB="91425" marR="91425" marL="91425"/>
                </a:tc>
              </a:tr>
              <a:tr h="450150">
                <a:tc>
                  <a:txBody>
                    <a:bodyPr/>
                    <a:lstStyle/>
                    <a:p>
                      <a:pPr indent="0" lvl="0" marL="0" rtl="0" algn="l">
                        <a:spcBef>
                          <a:spcPts val="0"/>
                        </a:spcBef>
                        <a:spcAft>
                          <a:spcPts val="0"/>
                        </a:spcAft>
                        <a:buNone/>
                      </a:pPr>
                      <a:r>
                        <a:rPr b="1" lang="en" sz="2200"/>
                        <a:t>Other Datasets (Sentiment)</a:t>
                      </a:r>
                      <a:endParaRPr b="1" sz="2200"/>
                    </a:p>
                  </a:txBody>
                  <a:tcPr marT="91425" marB="91425" marR="91425" marL="91425"/>
                </a:tc>
                <a:tc>
                  <a:txBody>
                    <a:bodyPr/>
                    <a:lstStyle/>
                    <a:p>
                      <a:pPr indent="0" lvl="0" marL="0" rtl="0" algn="l">
                        <a:spcBef>
                          <a:spcPts val="0"/>
                        </a:spcBef>
                        <a:spcAft>
                          <a:spcPts val="0"/>
                        </a:spcAft>
                        <a:buNone/>
                      </a:pPr>
                      <a:r>
                        <a:rPr lang="en" sz="2200"/>
                        <a:t>BERT</a:t>
                      </a:r>
                      <a:endParaRPr sz="2200"/>
                    </a:p>
                  </a:txBody>
                  <a:tcPr marT="91425" marB="91425" marR="91425" marL="91425"/>
                </a:tc>
              </a:tr>
              <a:tr h="450150">
                <a:tc>
                  <a:txBody>
                    <a:bodyPr/>
                    <a:lstStyle/>
                    <a:p>
                      <a:pPr indent="0" lvl="0" marL="0" rtl="0" algn="l">
                        <a:spcBef>
                          <a:spcPts val="0"/>
                        </a:spcBef>
                        <a:spcAft>
                          <a:spcPts val="0"/>
                        </a:spcAft>
                        <a:buNone/>
                      </a:pPr>
                      <a:r>
                        <a:rPr b="1" lang="en" sz="2200"/>
                        <a:t>Other Datasets (Rating)</a:t>
                      </a:r>
                      <a:endParaRPr b="1" sz="2200"/>
                    </a:p>
                  </a:txBody>
                  <a:tcPr marT="91425" marB="91425" marR="91425" marL="91425"/>
                </a:tc>
                <a:tc>
                  <a:txBody>
                    <a:bodyPr/>
                    <a:lstStyle/>
                    <a:p>
                      <a:pPr indent="0" lvl="0" marL="0" rtl="0" algn="l">
                        <a:spcBef>
                          <a:spcPts val="0"/>
                        </a:spcBef>
                        <a:spcAft>
                          <a:spcPts val="0"/>
                        </a:spcAft>
                        <a:buNone/>
                      </a:pPr>
                      <a:r>
                        <a:rPr lang="en" sz="2200"/>
                        <a:t>BERT</a:t>
                      </a:r>
                      <a:endParaRPr sz="2200"/>
                    </a:p>
                  </a:txBody>
                  <a:tcPr marT="91425" marB="91425" marR="91425" marL="91425"/>
                </a:tc>
              </a:tr>
            </a:tbl>
          </a:graphicData>
        </a:graphic>
      </p:graphicFrame>
      <p:sp>
        <p:nvSpPr>
          <p:cNvPr id="178" name="Google Shape;178;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